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handoutMasterIdLst>
    <p:handoutMasterId r:id="rId37"/>
  </p:handoutMasterIdLst>
  <p:sldIdLst>
    <p:sldId id="256" r:id="rId2"/>
    <p:sldId id="263" r:id="rId3"/>
    <p:sldId id="270" r:id="rId4"/>
    <p:sldId id="258" r:id="rId5"/>
    <p:sldId id="257" r:id="rId6"/>
    <p:sldId id="259" r:id="rId7"/>
    <p:sldId id="260" r:id="rId8"/>
    <p:sldId id="266" r:id="rId9"/>
    <p:sldId id="261" r:id="rId10"/>
    <p:sldId id="267" r:id="rId11"/>
    <p:sldId id="268" r:id="rId12"/>
    <p:sldId id="269" r:id="rId13"/>
    <p:sldId id="262" r:id="rId14"/>
    <p:sldId id="271" r:id="rId15"/>
    <p:sldId id="273" r:id="rId16"/>
    <p:sldId id="272" r:id="rId17"/>
    <p:sldId id="274" r:id="rId18"/>
    <p:sldId id="275" r:id="rId19"/>
    <p:sldId id="276" r:id="rId20"/>
    <p:sldId id="277" r:id="rId21"/>
    <p:sldId id="279" r:id="rId22"/>
    <p:sldId id="280" r:id="rId23"/>
    <p:sldId id="281" r:id="rId24"/>
    <p:sldId id="282" r:id="rId25"/>
    <p:sldId id="283" r:id="rId26"/>
    <p:sldId id="285" r:id="rId27"/>
    <p:sldId id="284" r:id="rId28"/>
    <p:sldId id="286" r:id="rId29"/>
    <p:sldId id="287" r:id="rId30"/>
    <p:sldId id="288" r:id="rId31"/>
    <p:sldId id="289" r:id="rId32"/>
    <p:sldId id="278" r:id="rId33"/>
    <p:sldId id="290" r:id="rId34"/>
    <p:sldId id="264" r:id="rId35"/>
    <p:sldId id="265" r:id="rId36"/>
  </p:sldIdLst>
  <p:sldSz cx="18288000" cy="10287000"/>
  <p:notesSz cx="6858000" cy="9144000"/>
  <p:embeddedFontLst>
    <p:embeddedFont>
      <p:font typeface="Cheddar" panose="020B0604020202020204" charset="0"/>
      <p:regular r:id="rId38"/>
    </p:embeddedFont>
    <p:embeddedFont>
      <p:font typeface="Roboto" panose="02000000000000000000" pitchFamily="2" charset="0"/>
      <p:regular r:id="rId39"/>
      <p:bold r:id="rId40"/>
      <p:italic r:id="rId41"/>
      <p:boldItalic r:id="rId42"/>
    </p:embeddedFont>
    <p:embeddedFont>
      <p:font typeface="Roboto Bold" panose="02000000000000000000"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5C8E9F-C548-4B6F-A7B6-D535A96800E2}">
          <p14:sldIdLst>
            <p14:sldId id="256"/>
            <p14:sldId id="263"/>
            <p14:sldId id="270"/>
            <p14:sldId id="258"/>
            <p14:sldId id="257"/>
            <p14:sldId id="259"/>
            <p14:sldId id="260"/>
            <p14:sldId id="266"/>
            <p14:sldId id="261"/>
            <p14:sldId id="267"/>
            <p14:sldId id="268"/>
            <p14:sldId id="269"/>
            <p14:sldId id="262"/>
            <p14:sldId id="271"/>
            <p14:sldId id="273"/>
            <p14:sldId id="272"/>
            <p14:sldId id="274"/>
            <p14:sldId id="275"/>
            <p14:sldId id="276"/>
            <p14:sldId id="277"/>
            <p14:sldId id="279"/>
            <p14:sldId id="280"/>
            <p14:sldId id="281"/>
            <p14:sldId id="282"/>
            <p14:sldId id="283"/>
            <p14:sldId id="285"/>
            <p14:sldId id="284"/>
            <p14:sldId id="286"/>
            <p14:sldId id="287"/>
            <p14:sldId id="288"/>
            <p14:sldId id="289"/>
            <p14:sldId id="278"/>
            <p14:sldId id="290"/>
            <p14:sldId id="264"/>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25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D3BD7D-C101-4711-B6B7-3603BAAD85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DC0859-A528-84C1-3C98-134DC1747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932086-B7F5-4BAE-82E6-DB5C96923274}" type="datetimeFigureOut">
              <a:rPr lang="en-US" smtClean="0"/>
              <a:t>11/29/2024</a:t>
            </a:fld>
            <a:endParaRPr lang="en-US"/>
          </a:p>
        </p:txBody>
      </p:sp>
      <p:sp>
        <p:nvSpPr>
          <p:cNvPr id="4" name="Footer Placeholder 3">
            <a:extLst>
              <a:ext uri="{FF2B5EF4-FFF2-40B4-BE49-F238E27FC236}">
                <a16:creationId xmlns:a16="http://schemas.microsoft.com/office/drawing/2014/main" id="{43145339-0784-6AA6-3FD5-86DBA6398F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1296F0-BE23-3601-5AE5-80CF9C9D50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546F06-D48D-4F6D-B9D4-FB0A25635B19}" type="slidenum">
              <a:rPr lang="en-US" smtClean="0"/>
              <a:t>‹#›</a:t>
            </a:fld>
            <a:endParaRPr lang="en-US"/>
          </a:p>
        </p:txBody>
      </p:sp>
    </p:spTree>
    <p:extLst>
      <p:ext uri="{BB962C8B-B14F-4D97-AF65-F5344CB8AC3E}">
        <p14:creationId xmlns:p14="http://schemas.microsoft.com/office/powerpoint/2010/main" val="338341391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13.sv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sv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3.sv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3.sv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3.sv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117" b="-60660"/>
            </a:stretch>
          </a:blipFill>
        </p:spPr>
        <p:txBody>
          <a:bodyPr/>
          <a:lstStyle/>
          <a:p>
            <a:endParaRPr lang="en-US"/>
          </a:p>
        </p:txBody>
      </p:sp>
      <p:sp>
        <p:nvSpPr>
          <p:cNvPr id="3" name="Freeform 3"/>
          <p:cNvSpPr/>
          <p:nvPr/>
        </p:nvSpPr>
        <p:spPr>
          <a:xfrm>
            <a:off x="1968949" y="1028700"/>
            <a:ext cx="14350102" cy="7964307"/>
          </a:xfrm>
          <a:custGeom>
            <a:avLst/>
            <a:gdLst/>
            <a:ahLst/>
            <a:cxnLst/>
            <a:rect l="l" t="t" r="r" b="b"/>
            <a:pathLst>
              <a:path w="14350102" h="7964307">
                <a:moveTo>
                  <a:pt x="0" y="0"/>
                </a:moveTo>
                <a:lnTo>
                  <a:pt x="14350102" y="0"/>
                </a:lnTo>
                <a:lnTo>
                  <a:pt x="14350102" y="7964307"/>
                </a:lnTo>
                <a:lnTo>
                  <a:pt x="0" y="7964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09493" y="3464949"/>
            <a:ext cx="3857812" cy="8001730"/>
          </a:xfrm>
          <a:custGeom>
            <a:avLst/>
            <a:gdLst/>
            <a:ahLst/>
            <a:cxnLst/>
            <a:rect l="l" t="t" r="r" b="b"/>
            <a:pathLst>
              <a:path w="3857812" h="8001730">
                <a:moveTo>
                  <a:pt x="0" y="0"/>
                </a:moveTo>
                <a:lnTo>
                  <a:pt x="3857813" y="0"/>
                </a:lnTo>
                <a:lnTo>
                  <a:pt x="3857813" y="8001730"/>
                </a:lnTo>
                <a:lnTo>
                  <a:pt x="0" y="8001730"/>
                </a:lnTo>
                <a:lnTo>
                  <a:pt x="0" y="0"/>
                </a:lnTo>
                <a:close/>
              </a:path>
            </a:pathLst>
          </a:custGeom>
          <a:blipFill>
            <a:blip r:embed="rId5"/>
            <a:stretch>
              <a:fillRect/>
            </a:stretch>
          </a:blipFill>
        </p:spPr>
        <p:txBody>
          <a:bodyPr/>
          <a:lstStyle/>
          <a:p>
            <a:endParaRPr lang="en-US"/>
          </a:p>
        </p:txBody>
      </p:sp>
      <p:sp>
        <p:nvSpPr>
          <p:cNvPr id="5" name="Freeform 5"/>
          <p:cNvSpPr/>
          <p:nvPr/>
        </p:nvSpPr>
        <p:spPr>
          <a:xfrm flipH="1">
            <a:off x="14120694" y="5815348"/>
            <a:ext cx="3857812" cy="8001730"/>
          </a:xfrm>
          <a:custGeom>
            <a:avLst/>
            <a:gdLst/>
            <a:ahLst/>
            <a:cxnLst/>
            <a:rect l="l" t="t" r="r" b="b"/>
            <a:pathLst>
              <a:path w="3857812" h="8001730">
                <a:moveTo>
                  <a:pt x="3857813" y="0"/>
                </a:moveTo>
                <a:lnTo>
                  <a:pt x="0" y="0"/>
                </a:lnTo>
                <a:lnTo>
                  <a:pt x="0" y="8001731"/>
                </a:lnTo>
                <a:lnTo>
                  <a:pt x="3857813" y="8001731"/>
                </a:lnTo>
                <a:lnTo>
                  <a:pt x="3857813" y="0"/>
                </a:lnTo>
                <a:close/>
              </a:path>
            </a:pathLst>
          </a:custGeom>
          <a:blipFill>
            <a:blip r:embed="rId5"/>
            <a:stretch>
              <a:fillRect/>
            </a:stretch>
          </a:blipFill>
        </p:spPr>
        <p:txBody>
          <a:bodyPr/>
          <a:lstStyle/>
          <a:p>
            <a:endParaRPr lang="en-US"/>
          </a:p>
        </p:txBody>
      </p:sp>
      <p:sp>
        <p:nvSpPr>
          <p:cNvPr id="6" name="Freeform 6"/>
          <p:cNvSpPr/>
          <p:nvPr/>
        </p:nvSpPr>
        <p:spPr>
          <a:xfrm>
            <a:off x="547592" y="1028700"/>
            <a:ext cx="6453274" cy="5176063"/>
          </a:xfrm>
          <a:custGeom>
            <a:avLst/>
            <a:gdLst/>
            <a:ahLst/>
            <a:cxnLst/>
            <a:rect l="l" t="t" r="r" b="b"/>
            <a:pathLst>
              <a:path w="6453274" h="5176063">
                <a:moveTo>
                  <a:pt x="0" y="0"/>
                </a:moveTo>
                <a:lnTo>
                  <a:pt x="6453274" y="0"/>
                </a:lnTo>
                <a:lnTo>
                  <a:pt x="6453274" y="5176063"/>
                </a:lnTo>
                <a:lnTo>
                  <a:pt x="0" y="5176063"/>
                </a:lnTo>
                <a:lnTo>
                  <a:pt x="0" y="0"/>
                </a:lnTo>
                <a:close/>
              </a:path>
            </a:pathLst>
          </a:custGeom>
          <a:blipFill>
            <a:blip r:embed="rId6"/>
            <a:stretch>
              <a:fillRect/>
            </a:stretch>
          </a:blipFill>
        </p:spPr>
        <p:txBody>
          <a:bodyPr/>
          <a:lstStyle/>
          <a:p>
            <a:endParaRPr lang="en-US"/>
          </a:p>
        </p:txBody>
      </p:sp>
      <p:sp>
        <p:nvSpPr>
          <p:cNvPr id="7" name="Freeform 7"/>
          <p:cNvSpPr/>
          <p:nvPr/>
        </p:nvSpPr>
        <p:spPr>
          <a:xfrm>
            <a:off x="11525233" y="3227317"/>
            <a:ext cx="6453274" cy="5176063"/>
          </a:xfrm>
          <a:custGeom>
            <a:avLst/>
            <a:gdLst/>
            <a:ahLst/>
            <a:cxnLst/>
            <a:rect l="l" t="t" r="r" b="b"/>
            <a:pathLst>
              <a:path w="6453274" h="5176063">
                <a:moveTo>
                  <a:pt x="0" y="0"/>
                </a:moveTo>
                <a:lnTo>
                  <a:pt x="6453274" y="0"/>
                </a:lnTo>
                <a:lnTo>
                  <a:pt x="6453274" y="5176063"/>
                </a:lnTo>
                <a:lnTo>
                  <a:pt x="0" y="517606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895600" y="1883620"/>
            <a:ext cx="12108857" cy="4407938"/>
          </a:xfrm>
          <a:prstGeom prst="rect">
            <a:avLst/>
          </a:prstGeom>
        </p:spPr>
        <p:txBody>
          <a:bodyPr lIns="0" tIns="0" rIns="0" bIns="0" rtlCol="0" anchor="t">
            <a:spAutoFit/>
          </a:bodyPr>
          <a:lstStyle/>
          <a:p>
            <a:pPr algn="ctr">
              <a:lnSpc>
                <a:spcPts val="14045"/>
              </a:lnSpc>
            </a:pPr>
            <a:r>
              <a:rPr lang="en-US" sz="7200" b="1" spc="-377" dirty="0">
                <a:solidFill>
                  <a:srgbClr val="00D9FF"/>
                </a:solidFill>
              </a:rPr>
              <a:t>Oracle Digital Accounting: </a:t>
            </a:r>
          </a:p>
          <a:p>
            <a:pPr algn="ctr">
              <a:lnSpc>
                <a:spcPct val="150000"/>
              </a:lnSpc>
            </a:pPr>
            <a:r>
              <a:rPr lang="en-US" sz="5400" b="1" spc="-377" dirty="0">
                <a:solidFill>
                  <a:srgbClr val="00D9FF"/>
                </a:solidFill>
              </a:rPr>
              <a:t>Accounts Payable Module</a:t>
            </a:r>
            <a:endParaRPr lang="en-US" sz="5400" b="1" spc="-377" dirty="0">
              <a:solidFill>
                <a:srgbClr val="00D9FF"/>
              </a:solidFill>
              <a:sym typeface="Cheddar"/>
            </a:endParaRPr>
          </a:p>
          <a:p>
            <a:pPr algn="ctr">
              <a:lnSpc>
                <a:spcPct val="150000"/>
              </a:lnSpc>
            </a:pPr>
            <a:r>
              <a:rPr lang="en-US" sz="5400" b="1" spc="-377" dirty="0">
                <a:solidFill>
                  <a:srgbClr val="00D9FF"/>
                </a:solidFill>
              </a:rPr>
              <a:t>Setup</a:t>
            </a:r>
            <a:r>
              <a:rPr lang="en-US" sz="6600" b="1" spc="-377" dirty="0">
                <a:solidFill>
                  <a:srgbClr val="00D9FF"/>
                </a:solidFill>
              </a:rPr>
              <a:t>[EBS]</a:t>
            </a:r>
            <a:endParaRPr lang="en-US" sz="5400" b="1" spc="-377" dirty="0">
              <a:solidFill>
                <a:srgbClr val="00D9FF"/>
              </a:solidFill>
            </a:endParaRPr>
          </a:p>
        </p:txBody>
      </p:sp>
      <p:sp>
        <p:nvSpPr>
          <p:cNvPr id="10" name="TextBox 10"/>
          <p:cNvSpPr txBox="1"/>
          <p:nvPr/>
        </p:nvSpPr>
        <p:spPr>
          <a:xfrm>
            <a:off x="7045950" y="1309917"/>
            <a:ext cx="4196099" cy="1062535"/>
          </a:xfrm>
          <a:prstGeom prst="rect">
            <a:avLst/>
          </a:prstGeom>
        </p:spPr>
        <p:txBody>
          <a:bodyPr lIns="0" tIns="0" rIns="0" bIns="0" rtlCol="0" anchor="t">
            <a:spAutoFit/>
          </a:bodyPr>
          <a:lstStyle/>
          <a:p>
            <a:pPr algn="ctr">
              <a:lnSpc>
                <a:spcPts val="4257"/>
              </a:lnSpc>
            </a:pPr>
            <a:r>
              <a:rPr lang="en-US" sz="6600" spc="-377" dirty="0">
                <a:solidFill>
                  <a:srgbClr val="00D9FF"/>
                </a:solidFill>
                <a:latin typeface="Cheddar"/>
                <a:sym typeface="Roboto Bold"/>
              </a:rPr>
              <a:t>Project</a:t>
            </a:r>
            <a:endParaRPr lang="en-US" sz="10780" spc="-377" dirty="0">
              <a:solidFill>
                <a:srgbClr val="00D9FF"/>
              </a:solidFill>
              <a:latin typeface="Cheddar"/>
              <a:sym typeface="Roboto Bold"/>
            </a:endParaRPr>
          </a:p>
          <a:p>
            <a:pPr algn="ctr">
              <a:lnSpc>
                <a:spcPts val="4257"/>
              </a:lnSpc>
            </a:pPr>
            <a:endParaRPr lang="en-US" sz="3041" b="1" dirty="0">
              <a:solidFill>
                <a:srgbClr val="FFFFFF"/>
              </a:solidFill>
              <a:latin typeface="Roboto Bold"/>
              <a:ea typeface="Roboto Bold"/>
              <a:cs typeface="Roboto Bold"/>
              <a:sym typeface="Roboto Bold"/>
            </a:endParaRPr>
          </a:p>
        </p:txBody>
      </p:sp>
      <p:pic>
        <p:nvPicPr>
          <p:cNvPr id="9" name="Picture 8" descr="A logo of a globe and a graduation cap&#10;&#10;Description automatically generated">
            <a:extLst>
              <a:ext uri="{FF2B5EF4-FFF2-40B4-BE49-F238E27FC236}">
                <a16:creationId xmlns:a16="http://schemas.microsoft.com/office/drawing/2014/main" id="{9B02CE32-5675-1892-B991-62008C5508C2}"/>
              </a:ext>
            </a:extLst>
          </p:cNvPr>
          <p:cNvPicPr>
            <a:picLocks noChangeAspect="1"/>
          </p:cNvPicPr>
          <p:nvPr/>
        </p:nvPicPr>
        <p:blipFill>
          <a:blip r:embed="rId7" cstate="print">
            <a:alphaModFix/>
            <a:extLst>
              <a:ext uri="{BEBA8EAE-BF5A-486C-A8C5-ECC9F3942E4B}">
                <a14:imgProps xmlns:a14="http://schemas.microsoft.com/office/drawing/2010/main">
                  <a14:imgLayer r:embed="rId8">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20631" y="284492"/>
            <a:ext cx="1600201" cy="14884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FB95FE5-2D88-E03D-556C-15012C55B75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3" name="Freeform 3">
            <a:extLst>
              <a:ext uri="{FF2B5EF4-FFF2-40B4-BE49-F238E27FC236}">
                <a16:creationId xmlns:a16="http://schemas.microsoft.com/office/drawing/2014/main" id="{FEE0B556-9C8A-45BC-4357-4C6AE524FF64}"/>
              </a:ext>
            </a:extLst>
          </p:cNvPr>
          <p:cNvSpPr/>
          <p:nvPr/>
        </p:nvSpPr>
        <p:spPr>
          <a:xfrm>
            <a:off x="152400" y="1427469"/>
            <a:ext cx="17907000" cy="8843554"/>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62AB1272-C9EC-B85D-20A0-DAF1D8A19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74" y="1891716"/>
            <a:ext cx="16901652" cy="70688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a16="http://schemas.microsoft.com/office/drawing/2014/main" id="{7A7E3D1E-834F-4D99-DD9E-4CBD7B3D8544}"/>
              </a:ext>
            </a:extLst>
          </p:cNvPr>
          <p:cNvSpPr/>
          <p:nvPr/>
        </p:nvSpPr>
        <p:spPr>
          <a:xfrm>
            <a:off x="3886200" y="4867048"/>
            <a:ext cx="6553200" cy="3907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08120D-B746-CC81-F937-E52BDB59C12B}"/>
              </a:ext>
            </a:extLst>
          </p:cNvPr>
          <p:cNvSpPr/>
          <p:nvPr/>
        </p:nvSpPr>
        <p:spPr>
          <a:xfrm>
            <a:off x="1104900" y="5994809"/>
            <a:ext cx="13639800" cy="10357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67C4B7-0BB5-F363-169C-D6E9E299AFF0}"/>
              </a:ext>
            </a:extLst>
          </p:cNvPr>
          <p:cNvSpPr/>
          <p:nvPr/>
        </p:nvSpPr>
        <p:spPr>
          <a:xfrm>
            <a:off x="12178481" y="3848100"/>
            <a:ext cx="2590800" cy="2631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3B9AE2C-1C1C-4C74-032F-25967406ED32}"/>
              </a:ext>
            </a:extLst>
          </p:cNvPr>
          <p:cNvSpPr/>
          <p:nvPr/>
        </p:nvSpPr>
        <p:spPr>
          <a:xfrm>
            <a:off x="7162800" y="5551290"/>
            <a:ext cx="3886200" cy="39074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D799A0-2B04-C330-DF77-4DE1353FAA82}"/>
              </a:ext>
            </a:extLst>
          </p:cNvPr>
          <p:cNvSpPr/>
          <p:nvPr/>
        </p:nvSpPr>
        <p:spPr>
          <a:xfrm>
            <a:off x="7391400" y="6565427"/>
            <a:ext cx="762000" cy="370381"/>
          </a:xfrm>
          <a:prstGeom prst="rect">
            <a:avLst/>
          </a:prstGeom>
          <a:no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2A93F14-1088-9605-A894-C1EEAA4CC76D}"/>
              </a:ext>
            </a:extLst>
          </p:cNvPr>
          <p:cNvSpPr txBox="1"/>
          <p:nvPr/>
        </p:nvSpPr>
        <p:spPr>
          <a:xfrm>
            <a:off x="2019300" y="336509"/>
            <a:ext cx="11506200" cy="830997"/>
          </a:xfrm>
          <a:prstGeom prst="rect">
            <a:avLst/>
          </a:prstGeom>
          <a:noFill/>
        </p:spPr>
        <p:txBody>
          <a:bodyPr wrap="square" rtlCol="0">
            <a:spAutoFit/>
          </a:bodyPr>
          <a:lstStyle/>
          <a:p>
            <a:pPr algn="ctr"/>
            <a:r>
              <a:rPr lang="en-US" sz="4800" b="1" spc="-252" dirty="0">
                <a:solidFill>
                  <a:srgbClr val="00D9FF"/>
                </a:solidFill>
                <a:latin typeface="+mj-lt"/>
              </a:rPr>
              <a:t>Human Resources Financials Options </a:t>
            </a:r>
          </a:p>
        </p:txBody>
      </p:sp>
      <p:pic>
        <p:nvPicPr>
          <p:cNvPr id="4" name="Picture 3" descr="A logo of a globe and a graduation cap&#10;&#10;Description automatically generated">
            <a:extLst>
              <a:ext uri="{FF2B5EF4-FFF2-40B4-BE49-F238E27FC236}">
                <a16:creationId xmlns:a16="http://schemas.microsoft.com/office/drawing/2014/main" id="{618F06DD-82B5-1867-6362-B209D34ACBF4}"/>
              </a:ext>
            </a:extLst>
          </p:cNvPr>
          <p:cNvPicPr>
            <a:picLocks noChangeAspect="1"/>
          </p:cNvPicPr>
          <p:nvPr/>
        </p:nvPicPr>
        <p:blipFill>
          <a:blip r:embed="rId6" cstate="print">
            <a:alphaModFix/>
            <a:extLst>
              <a:ext uri="{BEBA8EAE-BF5A-486C-A8C5-ECC9F3942E4B}">
                <a14:imgProps xmlns:a14="http://schemas.microsoft.com/office/drawing/2010/main">
                  <a14:imgLayer r:embed="rId7">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15734" y="171177"/>
            <a:ext cx="1600201" cy="1488415"/>
          </a:xfrm>
          <a:prstGeom prst="rect">
            <a:avLst/>
          </a:prstGeom>
        </p:spPr>
      </p:pic>
    </p:spTree>
    <p:extLst>
      <p:ext uri="{BB962C8B-B14F-4D97-AF65-F5344CB8AC3E}">
        <p14:creationId xmlns:p14="http://schemas.microsoft.com/office/powerpoint/2010/main" val="175567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1BA166E-90A8-EF72-CE9B-E32EEBEF86F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grpSp>
        <p:nvGrpSpPr>
          <p:cNvPr id="3" name="Google Shape;451;p33">
            <a:extLst>
              <a:ext uri="{FF2B5EF4-FFF2-40B4-BE49-F238E27FC236}">
                <a16:creationId xmlns:a16="http://schemas.microsoft.com/office/drawing/2014/main" id="{1CE3110B-B4AA-5B23-A4AD-61986BEA2377}"/>
              </a:ext>
            </a:extLst>
          </p:cNvPr>
          <p:cNvGrpSpPr/>
          <p:nvPr/>
        </p:nvGrpSpPr>
        <p:grpSpPr>
          <a:xfrm>
            <a:off x="1828800" y="1333500"/>
            <a:ext cx="14401800" cy="8686800"/>
            <a:chOff x="1177450" y="241631"/>
            <a:chExt cx="6173152" cy="3616776"/>
          </a:xfrm>
        </p:grpSpPr>
        <p:sp>
          <p:nvSpPr>
            <p:cNvPr id="4" name="Google Shape;452;p33">
              <a:extLst>
                <a:ext uri="{FF2B5EF4-FFF2-40B4-BE49-F238E27FC236}">
                  <a16:creationId xmlns:a16="http://schemas.microsoft.com/office/drawing/2014/main" id="{1EDA6746-ADA1-84AA-AF04-AD4AD3F7F0C3}"/>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5" name="Google Shape;453;p33">
              <a:extLst>
                <a:ext uri="{FF2B5EF4-FFF2-40B4-BE49-F238E27FC236}">
                  <a16:creationId xmlns:a16="http://schemas.microsoft.com/office/drawing/2014/main" id="{BA6E293F-CB48-BEE4-0232-5D52FE0C202F}"/>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6" name="Google Shape;454;p33">
              <a:extLst>
                <a:ext uri="{FF2B5EF4-FFF2-40B4-BE49-F238E27FC236}">
                  <a16:creationId xmlns:a16="http://schemas.microsoft.com/office/drawing/2014/main" id="{8CD37B6B-3F15-A963-528C-79BB0955446F}"/>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sp>
          <p:nvSpPr>
            <p:cNvPr id="7" name="Google Shape;455;p33">
              <a:extLst>
                <a:ext uri="{FF2B5EF4-FFF2-40B4-BE49-F238E27FC236}">
                  <a16:creationId xmlns:a16="http://schemas.microsoft.com/office/drawing/2014/main" id="{74876E48-57DE-246F-A5C0-EAC690D16CF8}"/>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ln w="0"/>
                <a:solidFill>
                  <a:schemeClr val="accent1"/>
                </a:solidFill>
                <a:effectLst>
                  <a:outerShdw blurRad="38100" dist="25400" dir="5400000" algn="ctr" rotWithShape="0">
                    <a:srgbClr val="6E747A">
                      <a:alpha val="43000"/>
                    </a:srgbClr>
                  </a:outerShdw>
                </a:effectLst>
                <a:latin typeface="Calibri"/>
                <a:ea typeface="Calibri"/>
                <a:cs typeface="Calibri"/>
                <a:sym typeface="Calibri"/>
              </a:endParaRPr>
            </a:p>
          </p:txBody>
        </p:sp>
      </p:grpSp>
      <p:pic>
        <p:nvPicPr>
          <p:cNvPr id="9" name="Picture 8" descr="A screenshot of a computer&#10;&#10;Description automatically generated">
            <a:extLst>
              <a:ext uri="{FF2B5EF4-FFF2-40B4-BE49-F238E27FC236}">
                <a16:creationId xmlns:a16="http://schemas.microsoft.com/office/drawing/2014/main" id="{C7AE41C4-7F92-B68C-DEF3-4E71146D5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788" y="1786890"/>
            <a:ext cx="11201400" cy="7391400"/>
          </a:xfrm>
          <a:prstGeom prst="rect">
            <a:avLst/>
          </a:prstGeom>
        </p:spPr>
      </p:pic>
      <p:sp>
        <p:nvSpPr>
          <p:cNvPr id="10" name="Rectangle 9">
            <a:extLst>
              <a:ext uri="{FF2B5EF4-FFF2-40B4-BE49-F238E27FC236}">
                <a16:creationId xmlns:a16="http://schemas.microsoft.com/office/drawing/2014/main" id="{6E3CC83B-AEFF-F492-6734-07DFF35AFE80}"/>
              </a:ext>
            </a:extLst>
          </p:cNvPr>
          <p:cNvSpPr/>
          <p:nvPr/>
        </p:nvSpPr>
        <p:spPr>
          <a:xfrm>
            <a:off x="8915400" y="4154068"/>
            <a:ext cx="1054413"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49DD5D-F58A-EE76-48FB-39204AA61B1B}"/>
              </a:ext>
            </a:extLst>
          </p:cNvPr>
          <p:cNvSpPr/>
          <p:nvPr/>
        </p:nvSpPr>
        <p:spPr>
          <a:xfrm>
            <a:off x="3790417" y="4154068"/>
            <a:ext cx="1809217" cy="285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4AC427-CBDB-CF53-BEAE-47EC48F990A7}"/>
              </a:ext>
            </a:extLst>
          </p:cNvPr>
          <p:cNvSpPr/>
          <p:nvPr/>
        </p:nvSpPr>
        <p:spPr>
          <a:xfrm>
            <a:off x="3790417" y="5620918"/>
            <a:ext cx="10668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09AF8C-1E10-1147-D17B-2F4562788471}"/>
              </a:ext>
            </a:extLst>
          </p:cNvPr>
          <p:cNvSpPr txBox="1"/>
          <p:nvPr/>
        </p:nvSpPr>
        <p:spPr>
          <a:xfrm>
            <a:off x="5181600" y="238204"/>
            <a:ext cx="6248400" cy="830997"/>
          </a:xfrm>
          <a:prstGeom prst="rect">
            <a:avLst/>
          </a:prstGeom>
          <a:noFill/>
        </p:spPr>
        <p:txBody>
          <a:bodyPr wrap="square" rtlCol="0">
            <a:spAutoFit/>
          </a:bodyPr>
          <a:lstStyle/>
          <a:p>
            <a:pPr algn="ctr"/>
            <a:r>
              <a:rPr lang="en-US" sz="4800" b="1" spc="-252" dirty="0">
                <a:solidFill>
                  <a:srgbClr val="00D9FF"/>
                </a:solidFill>
                <a:latin typeface="+mj-lt"/>
              </a:rPr>
              <a:t>Payable system setup</a:t>
            </a:r>
          </a:p>
        </p:txBody>
      </p:sp>
      <p:pic>
        <p:nvPicPr>
          <p:cNvPr id="8" name="Picture 7" descr="A logo of a globe and a graduation cap&#10;&#10;Description automatically generated">
            <a:extLst>
              <a:ext uri="{FF2B5EF4-FFF2-40B4-BE49-F238E27FC236}">
                <a16:creationId xmlns:a16="http://schemas.microsoft.com/office/drawing/2014/main" id="{13690FD4-5BFB-33C2-6DEB-B586B1E4D524}"/>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226176" y="238204"/>
            <a:ext cx="1600201" cy="1488415"/>
          </a:xfrm>
          <a:prstGeom prst="rect">
            <a:avLst/>
          </a:prstGeom>
        </p:spPr>
      </p:pic>
    </p:spTree>
    <p:extLst>
      <p:ext uri="{BB962C8B-B14F-4D97-AF65-F5344CB8AC3E}">
        <p14:creationId xmlns:p14="http://schemas.microsoft.com/office/powerpoint/2010/main" val="340194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EBC9404-4B2E-C0AE-7853-9F127CC6B6D3}"/>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grpSp>
        <p:nvGrpSpPr>
          <p:cNvPr id="3" name="Google Shape;428;p31">
            <a:extLst>
              <a:ext uri="{FF2B5EF4-FFF2-40B4-BE49-F238E27FC236}">
                <a16:creationId xmlns:a16="http://schemas.microsoft.com/office/drawing/2014/main" id="{9AC96E75-8E1F-13A2-9229-833272A1FF09}"/>
              </a:ext>
            </a:extLst>
          </p:cNvPr>
          <p:cNvGrpSpPr/>
          <p:nvPr/>
        </p:nvGrpSpPr>
        <p:grpSpPr>
          <a:xfrm>
            <a:off x="304800" y="1003547"/>
            <a:ext cx="9677400" cy="9016752"/>
            <a:chOff x="2547150" y="238125"/>
            <a:chExt cx="2525675" cy="5238750"/>
          </a:xfrm>
        </p:grpSpPr>
        <p:sp>
          <p:nvSpPr>
            <p:cNvPr id="4" name="Google Shape;429;p31">
              <a:extLst>
                <a:ext uri="{FF2B5EF4-FFF2-40B4-BE49-F238E27FC236}">
                  <a16:creationId xmlns:a16="http://schemas.microsoft.com/office/drawing/2014/main" id="{ABB146DA-9F4D-15CA-0600-FC522A49373E}"/>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0;p31">
              <a:extLst>
                <a:ext uri="{FF2B5EF4-FFF2-40B4-BE49-F238E27FC236}">
                  <a16:creationId xmlns:a16="http://schemas.microsoft.com/office/drawing/2014/main" id="{65F83FA0-96F3-6CA5-2538-66C628D6281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1;p31">
              <a:extLst>
                <a:ext uri="{FF2B5EF4-FFF2-40B4-BE49-F238E27FC236}">
                  <a16:creationId xmlns:a16="http://schemas.microsoft.com/office/drawing/2014/main" id="{8C9839E2-7CA2-DF81-9483-78F22CB63F7A}"/>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2;p31">
              <a:extLst>
                <a:ext uri="{FF2B5EF4-FFF2-40B4-BE49-F238E27FC236}">
                  <a16:creationId xmlns:a16="http://schemas.microsoft.com/office/drawing/2014/main" id="{C82CEB07-D01A-EF04-2F76-D021489E4C2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descr="A screenshot of a computer&#10;&#10;Description automatically generated">
            <a:extLst>
              <a:ext uri="{FF2B5EF4-FFF2-40B4-BE49-F238E27FC236}">
                <a16:creationId xmlns:a16="http://schemas.microsoft.com/office/drawing/2014/main" id="{25130D99-5B8B-9A79-24C2-FC77A66DB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08" y="1832331"/>
            <a:ext cx="9296400" cy="7353670"/>
          </a:xfrm>
          <a:prstGeom prst="rect">
            <a:avLst/>
          </a:prstGeom>
        </p:spPr>
      </p:pic>
      <p:sp>
        <p:nvSpPr>
          <p:cNvPr id="14" name="TextBox 13">
            <a:extLst>
              <a:ext uri="{FF2B5EF4-FFF2-40B4-BE49-F238E27FC236}">
                <a16:creationId xmlns:a16="http://schemas.microsoft.com/office/drawing/2014/main" id="{DC6C795F-9F86-3D60-AB7D-351B7B108B15}"/>
              </a:ext>
            </a:extLst>
          </p:cNvPr>
          <p:cNvSpPr txBox="1"/>
          <p:nvPr/>
        </p:nvSpPr>
        <p:spPr>
          <a:xfrm>
            <a:off x="9740781" y="458752"/>
            <a:ext cx="7086600" cy="1015663"/>
          </a:xfrm>
          <a:prstGeom prst="rect">
            <a:avLst/>
          </a:prstGeom>
          <a:noFill/>
        </p:spPr>
        <p:txBody>
          <a:bodyPr wrap="square" rtlCol="0">
            <a:spAutoFit/>
          </a:bodyPr>
          <a:lstStyle/>
          <a:p>
            <a:pPr algn="ctr"/>
            <a:r>
              <a:rPr lang="en-US" sz="6000" b="1" spc="-252" dirty="0">
                <a:solidFill>
                  <a:srgbClr val="00D9FF"/>
                </a:solidFill>
                <a:latin typeface="+mj-lt"/>
              </a:rPr>
              <a:t>Payable options setup</a:t>
            </a:r>
          </a:p>
        </p:txBody>
      </p:sp>
      <p:sp>
        <p:nvSpPr>
          <p:cNvPr id="15" name="TextBox 14">
            <a:extLst>
              <a:ext uri="{FF2B5EF4-FFF2-40B4-BE49-F238E27FC236}">
                <a16:creationId xmlns:a16="http://schemas.microsoft.com/office/drawing/2014/main" id="{0873DBC0-0789-99FA-96DA-8468EFB4BC2C}"/>
              </a:ext>
            </a:extLst>
          </p:cNvPr>
          <p:cNvSpPr txBox="1"/>
          <p:nvPr/>
        </p:nvSpPr>
        <p:spPr>
          <a:xfrm>
            <a:off x="9385533" y="2050075"/>
            <a:ext cx="7403690" cy="1015663"/>
          </a:xfrm>
          <a:prstGeom prst="rect">
            <a:avLst/>
          </a:prstGeom>
          <a:noFill/>
        </p:spPr>
        <p:txBody>
          <a:bodyPr wrap="square" rtlCol="0">
            <a:spAutoFit/>
          </a:bodyPr>
          <a:lstStyle/>
          <a:p>
            <a:pPr algn="ctr"/>
            <a:r>
              <a:rPr lang="en-US" sz="3200" b="1" spc="-252" dirty="0">
                <a:solidFill>
                  <a:srgbClr val="00D9FF"/>
                </a:solidFill>
                <a:latin typeface="+mj-lt"/>
              </a:rPr>
              <a:t>Define Payment Terms:</a:t>
            </a:r>
            <a:br>
              <a:rPr lang="en-US" sz="2800" b="1" i="0" dirty="0">
                <a:solidFill>
                  <a:srgbClr val="D2D0CE"/>
                </a:solidFill>
                <a:effectLst/>
                <a:latin typeface="-apple-system"/>
              </a:rPr>
            </a:br>
            <a:endParaRPr lang="en-US" sz="2800" b="1" dirty="0"/>
          </a:p>
        </p:txBody>
      </p:sp>
      <p:sp>
        <p:nvSpPr>
          <p:cNvPr id="21" name="TextBox 20">
            <a:extLst>
              <a:ext uri="{FF2B5EF4-FFF2-40B4-BE49-F238E27FC236}">
                <a16:creationId xmlns:a16="http://schemas.microsoft.com/office/drawing/2014/main" id="{CFA01A95-66E0-B60A-D194-7545301EFA23}"/>
              </a:ext>
            </a:extLst>
          </p:cNvPr>
          <p:cNvSpPr txBox="1"/>
          <p:nvPr/>
        </p:nvSpPr>
        <p:spPr>
          <a:xfrm>
            <a:off x="10169108" y="3820391"/>
            <a:ext cx="8118892" cy="5632311"/>
          </a:xfrm>
          <a:prstGeom prst="rect">
            <a:avLst/>
          </a:prstGeom>
          <a:noFill/>
        </p:spPr>
        <p:txBody>
          <a:bodyPr wrap="square" rtlCol="0">
            <a:spAutoFit/>
          </a:bodyPr>
          <a:lstStyle/>
          <a:p>
            <a:pPr algn="ctr"/>
            <a:r>
              <a:rPr lang="en-US" sz="3600" b="1" dirty="0">
                <a:solidFill>
                  <a:schemeClr val="bg1"/>
                </a:solidFill>
              </a:rPr>
              <a:t>Both (When Payment is Issued and When Payment Clears):</a:t>
            </a:r>
          </a:p>
          <a:p>
            <a:endParaRPr lang="en-US" sz="3600" b="1" dirty="0">
              <a:solidFill>
                <a:schemeClr val="bg1"/>
              </a:solidFill>
            </a:endParaRPr>
          </a:p>
          <a:p>
            <a:r>
              <a:rPr lang="en-US" sz="3600" b="1" dirty="0">
                <a:solidFill>
                  <a:schemeClr val="bg1"/>
                </a:solidFill>
              </a:rPr>
              <a:t> </a:t>
            </a:r>
            <a:r>
              <a:rPr lang="en-US" sz="3600" dirty="0">
                <a:solidFill>
                  <a:schemeClr val="bg1"/>
                </a:solidFill>
              </a:rPr>
              <a:t>Payables accounts for each payment you issue twice-once as an unreconciled payment and once again as a cleared payment. If you select both options you have the same functionality as the Allow Reconciliation Accounting option provided in previous releases</a:t>
            </a:r>
            <a:r>
              <a:rPr lang="en-US" sz="3600" b="1" dirty="0">
                <a:solidFill>
                  <a:schemeClr val="bg1"/>
                </a:solidFill>
              </a:rPr>
              <a:t>.</a:t>
            </a:r>
          </a:p>
        </p:txBody>
      </p:sp>
      <p:pic>
        <p:nvPicPr>
          <p:cNvPr id="8" name="Picture 7" descr="A logo of a globe and a graduation cap&#10;&#10;Description automatically generated">
            <a:extLst>
              <a:ext uri="{FF2B5EF4-FFF2-40B4-BE49-F238E27FC236}">
                <a16:creationId xmlns:a16="http://schemas.microsoft.com/office/drawing/2014/main" id="{572CEF28-0872-95E6-A452-AD12819764BB}"/>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75019" y="132880"/>
            <a:ext cx="1600201" cy="1488415"/>
          </a:xfrm>
          <a:prstGeom prst="rect">
            <a:avLst/>
          </a:prstGeom>
        </p:spPr>
      </p:pic>
    </p:spTree>
    <p:extLst>
      <p:ext uri="{BB962C8B-B14F-4D97-AF65-F5344CB8AC3E}">
        <p14:creationId xmlns:p14="http://schemas.microsoft.com/office/powerpoint/2010/main" val="96569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5" name="TextBox 5"/>
          <p:cNvSpPr txBox="1"/>
          <p:nvPr/>
        </p:nvSpPr>
        <p:spPr>
          <a:xfrm>
            <a:off x="3733800" y="647700"/>
            <a:ext cx="10439400" cy="790922"/>
          </a:xfrm>
          <a:prstGeom prst="rect">
            <a:avLst/>
          </a:prstGeom>
        </p:spPr>
        <p:txBody>
          <a:bodyPr wrap="square" lIns="0" tIns="0" rIns="0" bIns="0" rtlCol="0" anchor="t">
            <a:spAutoFit/>
          </a:bodyPr>
          <a:lstStyle/>
          <a:p>
            <a:pPr marL="0" lvl="1" indent="0" algn="ctr">
              <a:lnSpc>
                <a:spcPts val="5906"/>
              </a:lnSpc>
              <a:spcBef>
                <a:spcPct val="0"/>
              </a:spcBef>
            </a:pPr>
            <a:r>
              <a:rPr lang="en-US" sz="6600" b="1" spc="-252" dirty="0">
                <a:solidFill>
                  <a:srgbClr val="00D9FF"/>
                </a:solidFill>
                <a:latin typeface="+mj-lt"/>
                <a:ea typeface="Cheddar"/>
                <a:cs typeface="Cheddar"/>
                <a:sym typeface="Cheddar"/>
              </a:rPr>
              <a:t>How to create suppliers</a:t>
            </a:r>
          </a:p>
        </p:txBody>
      </p:sp>
      <p:pic>
        <p:nvPicPr>
          <p:cNvPr id="15" name="Picture 14" descr="A screenshot of a computer&#10;&#10;Description automatically generated">
            <a:extLst>
              <a:ext uri="{FF2B5EF4-FFF2-40B4-BE49-F238E27FC236}">
                <a16:creationId xmlns:a16="http://schemas.microsoft.com/office/drawing/2014/main" id="{6AB2B09A-4441-0DB3-7F97-F1EBB6B4D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419" y="1572452"/>
            <a:ext cx="13792200" cy="400105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F187F8D9-3F6B-085C-2098-C0E858A81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5706380"/>
            <a:ext cx="13792200" cy="4161520"/>
          </a:xfrm>
          <a:prstGeom prst="rect">
            <a:avLst/>
          </a:prstGeom>
        </p:spPr>
      </p:pic>
      <p:sp>
        <p:nvSpPr>
          <p:cNvPr id="18" name="Rectangle 17">
            <a:extLst>
              <a:ext uri="{FF2B5EF4-FFF2-40B4-BE49-F238E27FC236}">
                <a16:creationId xmlns:a16="http://schemas.microsoft.com/office/drawing/2014/main" id="{A12385B3-B5F0-2511-1A11-24564660300F}"/>
              </a:ext>
            </a:extLst>
          </p:cNvPr>
          <p:cNvSpPr/>
          <p:nvPr/>
        </p:nvSpPr>
        <p:spPr>
          <a:xfrm>
            <a:off x="12115800" y="1571492"/>
            <a:ext cx="2000864" cy="5148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818E0C1-16A3-2094-2AD7-D6386AE7E13E}"/>
              </a:ext>
            </a:extLst>
          </p:cNvPr>
          <p:cNvSpPr/>
          <p:nvPr/>
        </p:nvSpPr>
        <p:spPr>
          <a:xfrm>
            <a:off x="9753600" y="7320902"/>
            <a:ext cx="3733800" cy="8705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AAAFA6-AFDC-92A0-418E-B3AB6538155D}"/>
              </a:ext>
            </a:extLst>
          </p:cNvPr>
          <p:cNvSpPr/>
          <p:nvPr/>
        </p:nvSpPr>
        <p:spPr>
          <a:xfrm>
            <a:off x="1066800" y="7198866"/>
            <a:ext cx="3581400" cy="12974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5E7AF5B-9CA5-FEAD-708D-ABD43C9C913C}"/>
              </a:ext>
            </a:extLst>
          </p:cNvPr>
          <p:cNvSpPr/>
          <p:nvPr/>
        </p:nvSpPr>
        <p:spPr>
          <a:xfrm>
            <a:off x="388374" y="5742022"/>
            <a:ext cx="20574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logo of a globe and a graduation cap&#10;&#10;Description automatically generated">
            <a:extLst>
              <a:ext uri="{FF2B5EF4-FFF2-40B4-BE49-F238E27FC236}">
                <a16:creationId xmlns:a16="http://schemas.microsoft.com/office/drawing/2014/main" id="{F8A0F65F-08AF-E680-2229-EB1B8E678A70}"/>
              </a:ext>
            </a:extLst>
          </p:cNvPr>
          <p:cNvPicPr>
            <a:picLocks noChangeAspect="1"/>
          </p:cNvPicPr>
          <p:nvPr/>
        </p:nvPicPr>
        <p:blipFill>
          <a:blip r:embed="rId5" cstate="print">
            <a:alphaModFix/>
            <a:extLst>
              <a:ext uri="{BEBA8EAE-BF5A-486C-A8C5-ECC9F3942E4B}">
                <a14:imgProps xmlns:a14="http://schemas.microsoft.com/office/drawing/2010/main">
                  <a14:imgLayer r:embed="rId6">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6799" y="298953"/>
            <a:ext cx="1600201" cy="1488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17FBEBC-851D-173F-27CB-3D9000CE64B4}"/>
              </a:ext>
            </a:extLst>
          </p:cNvPr>
          <p:cNvSpPr/>
          <p:nvPr/>
        </p:nvSpPr>
        <p:spPr>
          <a:xfrm>
            <a:off x="4916" y="-122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2AA4D5FA-2FF5-7FB8-452E-506F5AF67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399691"/>
            <a:ext cx="15936326" cy="7155762"/>
          </a:xfrm>
          <a:prstGeom prst="rect">
            <a:avLst/>
          </a:prstGeom>
        </p:spPr>
      </p:pic>
      <p:sp>
        <p:nvSpPr>
          <p:cNvPr id="7" name="Rectangle 6">
            <a:extLst>
              <a:ext uri="{FF2B5EF4-FFF2-40B4-BE49-F238E27FC236}">
                <a16:creationId xmlns:a16="http://schemas.microsoft.com/office/drawing/2014/main" id="{4CB8402F-E443-E69A-48CE-3305F10405F5}"/>
              </a:ext>
            </a:extLst>
          </p:cNvPr>
          <p:cNvSpPr/>
          <p:nvPr/>
        </p:nvSpPr>
        <p:spPr>
          <a:xfrm>
            <a:off x="8275320" y="5143500"/>
            <a:ext cx="4953000" cy="4914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144026-1577-3F07-1074-D9D82E6F42BE}"/>
              </a:ext>
            </a:extLst>
          </p:cNvPr>
          <p:cNvSpPr txBox="1"/>
          <p:nvPr/>
        </p:nvSpPr>
        <p:spPr>
          <a:xfrm>
            <a:off x="685800" y="596325"/>
            <a:ext cx="15240000" cy="707886"/>
          </a:xfrm>
          <a:prstGeom prst="rect">
            <a:avLst/>
          </a:prstGeom>
          <a:noFill/>
        </p:spPr>
        <p:txBody>
          <a:bodyPr wrap="square" rtlCol="0">
            <a:spAutoFit/>
          </a:bodyPr>
          <a:lstStyle/>
          <a:p>
            <a:pPr algn="ctr"/>
            <a:r>
              <a:rPr lang="en-US" sz="4000" b="1" spc="-252" dirty="0">
                <a:solidFill>
                  <a:srgbClr val="00D9FF"/>
                </a:solidFill>
                <a:latin typeface="+mj-lt"/>
                <a:ea typeface="Cheddar"/>
                <a:cs typeface="Cheddar"/>
                <a:sym typeface="Cheddar"/>
              </a:rPr>
              <a:t>How to create supplier to used to process expense payments to internal employee</a:t>
            </a:r>
            <a:endParaRPr lang="en-US" sz="4000" b="1" dirty="0"/>
          </a:p>
        </p:txBody>
      </p:sp>
      <p:pic>
        <p:nvPicPr>
          <p:cNvPr id="9" name="Picture 8" descr="A logo of a globe and a graduation cap&#10;&#10;Description automatically generated">
            <a:extLst>
              <a:ext uri="{FF2B5EF4-FFF2-40B4-BE49-F238E27FC236}">
                <a16:creationId xmlns:a16="http://schemas.microsoft.com/office/drawing/2014/main" id="{3D162F8B-A0A7-7318-BDE1-B5362DC01762}"/>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9257" y="260382"/>
            <a:ext cx="1600201" cy="1488415"/>
          </a:xfrm>
          <a:prstGeom prst="rect">
            <a:avLst/>
          </a:prstGeom>
        </p:spPr>
      </p:pic>
    </p:spTree>
    <p:extLst>
      <p:ext uri="{BB962C8B-B14F-4D97-AF65-F5344CB8AC3E}">
        <p14:creationId xmlns:p14="http://schemas.microsoft.com/office/powerpoint/2010/main" val="202875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4CE35C8-7819-E44F-F8CC-3AD555B9D27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5C039DAC-DC07-83E1-3BD3-1A2AF1F47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98" y="2628900"/>
            <a:ext cx="17766604" cy="6858000"/>
          </a:xfrm>
          <a:prstGeom prst="rect">
            <a:avLst/>
          </a:prstGeom>
        </p:spPr>
      </p:pic>
      <p:sp>
        <p:nvSpPr>
          <p:cNvPr id="6" name="Rectangle 5">
            <a:extLst>
              <a:ext uri="{FF2B5EF4-FFF2-40B4-BE49-F238E27FC236}">
                <a16:creationId xmlns:a16="http://schemas.microsoft.com/office/drawing/2014/main" id="{4FD87657-09DE-6EC7-9964-C44C76E8681A}"/>
              </a:ext>
            </a:extLst>
          </p:cNvPr>
          <p:cNvSpPr/>
          <p:nvPr/>
        </p:nvSpPr>
        <p:spPr>
          <a:xfrm>
            <a:off x="290195" y="3314700"/>
            <a:ext cx="2453005" cy="609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5EEBECE-7C7F-B0AE-0C77-44C6FBDC0281}"/>
              </a:ext>
            </a:extLst>
          </p:cNvPr>
          <p:cNvCxnSpPr>
            <a:cxnSpLocks/>
          </p:cNvCxnSpPr>
          <p:nvPr/>
        </p:nvCxnSpPr>
        <p:spPr>
          <a:xfrm flipH="1">
            <a:off x="2057400" y="1866900"/>
            <a:ext cx="4191000" cy="2499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8470C0-D28A-C779-CD32-3E53BE7279E0}"/>
              </a:ext>
            </a:extLst>
          </p:cNvPr>
          <p:cNvSpPr/>
          <p:nvPr/>
        </p:nvSpPr>
        <p:spPr>
          <a:xfrm>
            <a:off x="457200" y="4366752"/>
            <a:ext cx="1600200" cy="3957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B66C4B-BA9D-6F0A-251D-93D23D869263}"/>
              </a:ext>
            </a:extLst>
          </p:cNvPr>
          <p:cNvSpPr txBox="1"/>
          <p:nvPr/>
        </p:nvSpPr>
        <p:spPr>
          <a:xfrm>
            <a:off x="4953000" y="1464618"/>
            <a:ext cx="4953000" cy="523220"/>
          </a:xfrm>
          <a:prstGeom prst="rect">
            <a:avLst/>
          </a:prstGeom>
          <a:noFill/>
        </p:spPr>
        <p:txBody>
          <a:bodyPr wrap="square" rtlCol="0">
            <a:spAutoFit/>
          </a:bodyPr>
          <a:lstStyle/>
          <a:p>
            <a:r>
              <a:rPr lang="en-US" sz="2800" b="1" dirty="0">
                <a:solidFill>
                  <a:schemeClr val="bg1"/>
                </a:solidFill>
              </a:rPr>
              <a:t>Click create new organization</a:t>
            </a:r>
          </a:p>
        </p:txBody>
      </p:sp>
      <p:pic>
        <p:nvPicPr>
          <p:cNvPr id="15" name="Picture 14" descr="A logo of a globe and a graduation cap&#10;&#10;Description automatically generated">
            <a:extLst>
              <a:ext uri="{FF2B5EF4-FFF2-40B4-BE49-F238E27FC236}">
                <a16:creationId xmlns:a16="http://schemas.microsoft.com/office/drawing/2014/main" id="{8DA20978-3252-A5F0-601B-1C3106599F4A}"/>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230600" y="340385"/>
            <a:ext cx="1600201" cy="1488415"/>
          </a:xfrm>
          <a:prstGeom prst="rect">
            <a:avLst/>
          </a:prstGeom>
        </p:spPr>
      </p:pic>
    </p:spTree>
    <p:extLst>
      <p:ext uri="{BB962C8B-B14F-4D97-AF65-F5344CB8AC3E}">
        <p14:creationId xmlns:p14="http://schemas.microsoft.com/office/powerpoint/2010/main" val="226811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67C6CF46-59EB-49FD-C362-8A0EABF3225F}"/>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sz="2800" b="1">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E358D019-EBF6-64F4-5C16-4AAE24CF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828800"/>
            <a:ext cx="16764000" cy="8153400"/>
          </a:xfrm>
          <a:prstGeom prst="rect">
            <a:avLst/>
          </a:prstGeom>
        </p:spPr>
      </p:pic>
      <p:sp>
        <p:nvSpPr>
          <p:cNvPr id="8" name="Rectangle 7">
            <a:extLst>
              <a:ext uri="{FF2B5EF4-FFF2-40B4-BE49-F238E27FC236}">
                <a16:creationId xmlns:a16="http://schemas.microsoft.com/office/drawing/2014/main" id="{419EDC3C-3907-7E36-43C4-CE13B0D6D57E}"/>
              </a:ext>
            </a:extLst>
          </p:cNvPr>
          <p:cNvSpPr/>
          <p:nvPr/>
        </p:nvSpPr>
        <p:spPr>
          <a:xfrm>
            <a:off x="1028700" y="7620000"/>
            <a:ext cx="3848100" cy="1600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endParaRPr>
          </a:p>
        </p:txBody>
      </p:sp>
      <p:sp>
        <p:nvSpPr>
          <p:cNvPr id="9" name="Rectangle 8">
            <a:extLst>
              <a:ext uri="{FF2B5EF4-FFF2-40B4-BE49-F238E27FC236}">
                <a16:creationId xmlns:a16="http://schemas.microsoft.com/office/drawing/2014/main" id="{D985E7FE-1161-6032-29FA-BCB309D98767}"/>
              </a:ext>
            </a:extLst>
          </p:cNvPr>
          <p:cNvSpPr/>
          <p:nvPr/>
        </p:nvSpPr>
        <p:spPr>
          <a:xfrm>
            <a:off x="3505200" y="2705099"/>
            <a:ext cx="4953000" cy="27051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cxnSp>
        <p:nvCxnSpPr>
          <p:cNvPr id="10" name="Straight Arrow Connector 9">
            <a:extLst>
              <a:ext uri="{FF2B5EF4-FFF2-40B4-BE49-F238E27FC236}">
                <a16:creationId xmlns:a16="http://schemas.microsoft.com/office/drawing/2014/main" id="{7E59C5EE-E892-F9F6-501E-60C820C67AD3}"/>
              </a:ext>
            </a:extLst>
          </p:cNvPr>
          <p:cNvCxnSpPr>
            <a:cxnSpLocks/>
          </p:cNvCxnSpPr>
          <p:nvPr/>
        </p:nvCxnSpPr>
        <p:spPr>
          <a:xfrm flipH="1">
            <a:off x="8458200" y="1007498"/>
            <a:ext cx="4191000" cy="2499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CE0D6A-3F8A-D13F-A29C-B4CEF55F4E12}"/>
              </a:ext>
            </a:extLst>
          </p:cNvPr>
          <p:cNvSpPr txBox="1"/>
          <p:nvPr/>
        </p:nvSpPr>
        <p:spPr>
          <a:xfrm>
            <a:off x="10972800" y="410230"/>
            <a:ext cx="4876800" cy="523220"/>
          </a:xfrm>
          <a:prstGeom prst="rect">
            <a:avLst/>
          </a:prstGeom>
          <a:noFill/>
        </p:spPr>
        <p:txBody>
          <a:bodyPr wrap="square" rtlCol="0">
            <a:spAutoFit/>
          </a:bodyPr>
          <a:lstStyle/>
          <a:p>
            <a:r>
              <a:rPr lang="en-US" sz="2800" b="1" dirty="0">
                <a:solidFill>
                  <a:schemeClr val="bg1"/>
                </a:solidFill>
              </a:rPr>
              <a:t>Fill in the mandatory fields </a:t>
            </a:r>
          </a:p>
        </p:txBody>
      </p:sp>
      <p:pic>
        <p:nvPicPr>
          <p:cNvPr id="12" name="Picture 11" descr="A logo of a globe and a graduation cap&#10;&#10;Description automatically generated">
            <a:extLst>
              <a:ext uri="{FF2B5EF4-FFF2-40B4-BE49-F238E27FC236}">
                <a16:creationId xmlns:a16="http://schemas.microsoft.com/office/drawing/2014/main" id="{B41D9029-5A9C-5F6C-0BA8-EE2A8145E216}"/>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5570" y="189242"/>
            <a:ext cx="1600201" cy="1488415"/>
          </a:xfrm>
          <a:prstGeom prst="rect">
            <a:avLst/>
          </a:prstGeom>
        </p:spPr>
      </p:pic>
    </p:spTree>
    <p:extLst>
      <p:ext uri="{BB962C8B-B14F-4D97-AF65-F5344CB8AC3E}">
        <p14:creationId xmlns:p14="http://schemas.microsoft.com/office/powerpoint/2010/main" val="2530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6AB57DC-8EEC-F573-143E-2D0FCB785F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88A47DFE-8DAB-2CD0-1B5D-8A941B6CE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638300"/>
            <a:ext cx="16840200" cy="8153400"/>
          </a:xfrm>
          <a:prstGeom prst="rect">
            <a:avLst/>
          </a:prstGeom>
        </p:spPr>
      </p:pic>
      <p:sp>
        <p:nvSpPr>
          <p:cNvPr id="9" name="Rectangle 8">
            <a:extLst>
              <a:ext uri="{FF2B5EF4-FFF2-40B4-BE49-F238E27FC236}">
                <a16:creationId xmlns:a16="http://schemas.microsoft.com/office/drawing/2014/main" id="{6CC2C3F2-9234-AD81-9943-0E109CA82EC4}"/>
              </a:ext>
            </a:extLst>
          </p:cNvPr>
          <p:cNvSpPr/>
          <p:nvPr/>
        </p:nvSpPr>
        <p:spPr>
          <a:xfrm>
            <a:off x="9144000" y="3086100"/>
            <a:ext cx="5638799" cy="1981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010C6B-5571-FF75-8BB2-20CE22A78D3B}"/>
              </a:ext>
            </a:extLst>
          </p:cNvPr>
          <p:cNvSpPr/>
          <p:nvPr/>
        </p:nvSpPr>
        <p:spPr>
          <a:xfrm>
            <a:off x="736190" y="1866900"/>
            <a:ext cx="215941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235060-E0B4-86DD-9ABC-CF854791D75E}"/>
              </a:ext>
            </a:extLst>
          </p:cNvPr>
          <p:cNvSpPr/>
          <p:nvPr/>
        </p:nvSpPr>
        <p:spPr>
          <a:xfrm>
            <a:off x="4419600" y="7200900"/>
            <a:ext cx="6858000" cy="914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C103E35-6B34-64E6-14B8-E7C3E8CF6565}"/>
              </a:ext>
            </a:extLst>
          </p:cNvPr>
          <p:cNvCxnSpPr>
            <a:cxnSpLocks/>
          </p:cNvCxnSpPr>
          <p:nvPr/>
        </p:nvCxnSpPr>
        <p:spPr>
          <a:xfrm flipH="1">
            <a:off x="2907890" y="1143000"/>
            <a:ext cx="2426110" cy="914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379468-7E66-CA88-1407-B0492A44C63B}"/>
              </a:ext>
            </a:extLst>
          </p:cNvPr>
          <p:cNvSpPr txBox="1"/>
          <p:nvPr/>
        </p:nvSpPr>
        <p:spPr>
          <a:xfrm>
            <a:off x="5270090" y="790605"/>
            <a:ext cx="3873910" cy="461665"/>
          </a:xfrm>
          <a:prstGeom prst="rect">
            <a:avLst/>
          </a:prstGeom>
          <a:noFill/>
        </p:spPr>
        <p:txBody>
          <a:bodyPr wrap="square" rtlCol="0">
            <a:spAutoFit/>
          </a:bodyPr>
          <a:lstStyle/>
          <a:p>
            <a:r>
              <a:rPr lang="en-US" sz="2400" b="1" dirty="0">
                <a:solidFill>
                  <a:schemeClr val="bg1"/>
                </a:solidFill>
              </a:rPr>
              <a:t>Click quick update</a:t>
            </a:r>
          </a:p>
        </p:txBody>
      </p:sp>
      <p:pic>
        <p:nvPicPr>
          <p:cNvPr id="21" name="Picture 20" descr="A logo of a globe and a graduation cap&#10;&#10;Description automatically generated">
            <a:extLst>
              <a:ext uri="{FF2B5EF4-FFF2-40B4-BE49-F238E27FC236}">
                <a16:creationId xmlns:a16="http://schemas.microsoft.com/office/drawing/2014/main" id="{CDC3713B-1DDA-BEB7-F4BB-C02A1DEA6262}"/>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154400" y="74943"/>
            <a:ext cx="1600201" cy="1488415"/>
          </a:xfrm>
          <a:prstGeom prst="rect">
            <a:avLst/>
          </a:prstGeom>
        </p:spPr>
      </p:pic>
    </p:spTree>
    <p:extLst>
      <p:ext uri="{BB962C8B-B14F-4D97-AF65-F5344CB8AC3E}">
        <p14:creationId xmlns:p14="http://schemas.microsoft.com/office/powerpoint/2010/main" val="335874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8DAAC1F-7B4F-F34E-0762-DB2824A2A3A8}"/>
              </a:ext>
            </a:extLst>
          </p:cNvPr>
          <p:cNvSpPr/>
          <p:nvPr/>
        </p:nvSpPr>
        <p:spPr>
          <a:xfrm>
            <a:off x="-41304" y="0"/>
            <a:ext cx="18302373"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sz="2800" b="1">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9A0B6034-FEFB-A379-05AF-0F39B61C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95" y="1479755"/>
            <a:ext cx="17005955" cy="8381999"/>
          </a:xfrm>
          <a:prstGeom prst="rect">
            <a:avLst/>
          </a:prstGeom>
        </p:spPr>
      </p:pic>
      <p:sp>
        <p:nvSpPr>
          <p:cNvPr id="7" name="Rectangle 6">
            <a:extLst>
              <a:ext uri="{FF2B5EF4-FFF2-40B4-BE49-F238E27FC236}">
                <a16:creationId xmlns:a16="http://schemas.microsoft.com/office/drawing/2014/main" id="{D85A3F5D-BAB6-2817-58A0-EECCF2EB9B17}"/>
              </a:ext>
            </a:extLst>
          </p:cNvPr>
          <p:cNvSpPr/>
          <p:nvPr/>
        </p:nvSpPr>
        <p:spPr>
          <a:xfrm>
            <a:off x="1330296" y="4146755"/>
            <a:ext cx="7778508" cy="403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sp>
        <p:nvSpPr>
          <p:cNvPr id="8" name="Rectangle 7">
            <a:extLst>
              <a:ext uri="{FF2B5EF4-FFF2-40B4-BE49-F238E27FC236}">
                <a16:creationId xmlns:a16="http://schemas.microsoft.com/office/drawing/2014/main" id="{D243E2B2-78D7-A9BE-4FE7-FD6228E4D282}"/>
              </a:ext>
            </a:extLst>
          </p:cNvPr>
          <p:cNvSpPr/>
          <p:nvPr/>
        </p:nvSpPr>
        <p:spPr>
          <a:xfrm>
            <a:off x="10169496" y="5937455"/>
            <a:ext cx="4194294" cy="11811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cxnSp>
        <p:nvCxnSpPr>
          <p:cNvPr id="9" name="Straight Arrow Connector 8">
            <a:extLst>
              <a:ext uri="{FF2B5EF4-FFF2-40B4-BE49-F238E27FC236}">
                <a16:creationId xmlns:a16="http://schemas.microsoft.com/office/drawing/2014/main" id="{5E111E11-9385-AB87-E3BE-222B025FAEF5}"/>
              </a:ext>
            </a:extLst>
          </p:cNvPr>
          <p:cNvCxnSpPr>
            <a:cxnSpLocks/>
          </p:cNvCxnSpPr>
          <p:nvPr/>
        </p:nvCxnSpPr>
        <p:spPr>
          <a:xfrm flipH="1">
            <a:off x="8073996" y="1174955"/>
            <a:ext cx="4191000" cy="2971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1C92E8-2228-BC96-0B30-8B2A7EF1871A}"/>
              </a:ext>
            </a:extLst>
          </p:cNvPr>
          <p:cNvSpPr txBox="1"/>
          <p:nvPr/>
        </p:nvSpPr>
        <p:spPr>
          <a:xfrm>
            <a:off x="12420600" y="651735"/>
            <a:ext cx="4308504" cy="523220"/>
          </a:xfrm>
          <a:prstGeom prst="rect">
            <a:avLst/>
          </a:prstGeom>
          <a:noFill/>
        </p:spPr>
        <p:txBody>
          <a:bodyPr wrap="square" rtlCol="0">
            <a:spAutoFit/>
          </a:bodyPr>
          <a:lstStyle/>
          <a:p>
            <a:r>
              <a:rPr lang="en-US" sz="2800" b="1" dirty="0">
                <a:solidFill>
                  <a:schemeClr val="bg1"/>
                </a:solidFill>
              </a:rPr>
              <a:t>Fill in address details</a:t>
            </a:r>
          </a:p>
        </p:txBody>
      </p:sp>
      <p:pic>
        <p:nvPicPr>
          <p:cNvPr id="15" name="Picture 14" descr="A logo of a globe and a graduation cap&#10;&#10;Description automatically generated">
            <a:extLst>
              <a:ext uri="{FF2B5EF4-FFF2-40B4-BE49-F238E27FC236}">
                <a16:creationId xmlns:a16="http://schemas.microsoft.com/office/drawing/2014/main" id="{F37A1120-BC82-4B1E-0DB1-392349526E14}"/>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83648" y="0"/>
            <a:ext cx="1600201" cy="1488415"/>
          </a:xfrm>
          <a:prstGeom prst="rect">
            <a:avLst/>
          </a:prstGeom>
        </p:spPr>
      </p:pic>
    </p:spTree>
    <p:extLst>
      <p:ext uri="{BB962C8B-B14F-4D97-AF65-F5344CB8AC3E}">
        <p14:creationId xmlns:p14="http://schemas.microsoft.com/office/powerpoint/2010/main" val="36619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D9E0404-F8C5-B5DC-E550-2DA2FFD50F5D}"/>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6" name="Picture 5" descr="A computer screen with a white background&#10;&#10;Description automatically generated">
            <a:extLst>
              <a:ext uri="{FF2B5EF4-FFF2-40B4-BE49-F238E27FC236}">
                <a16:creationId xmlns:a16="http://schemas.microsoft.com/office/drawing/2014/main" id="{8D43CC62-B282-BD75-46E2-C8BE65E78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476500"/>
            <a:ext cx="16070918" cy="6858000"/>
          </a:xfrm>
          <a:prstGeom prst="rect">
            <a:avLst/>
          </a:prstGeom>
        </p:spPr>
      </p:pic>
      <p:sp>
        <p:nvSpPr>
          <p:cNvPr id="7" name="Rectangle 6">
            <a:extLst>
              <a:ext uri="{FF2B5EF4-FFF2-40B4-BE49-F238E27FC236}">
                <a16:creationId xmlns:a16="http://schemas.microsoft.com/office/drawing/2014/main" id="{EA6FFFD7-7D0B-8841-5C1E-FC0869A3FF11}"/>
              </a:ext>
            </a:extLst>
          </p:cNvPr>
          <p:cNvSpPr/>
          <p:nvPr/>
        </p:nvSpPr>
        <p:spPr>
          <a:xfrm>
            <a:off x="13487400" y="7930945"/>
            <a:ext cx="1908294" cy="11811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cxnSp>
        <p:nvCxnSpPr>
          <p:cNvPr id="8" name="Straight Arrow Connector 7">
            <a:extLst>
              <a:ext uri="{FF2B5EF4-FFF2-40B4-BE49-F238E27FC236}">
                <a16:creationId xmlns:a16="http://schemas.microsoft.com/office/drawing/2014/main" id="{B0AABE34-835B-A3FB-FD84-2E7D4683F815}"/>
              </a:ext>
            </a:extLst>
          </p:cNvPr>
          <p:cNvCxnSpPr>
            <a:cxnSpLocks/>
          </p:cNvCxnSpPr>
          <p:nvPr/>
        </p:nvCxnSpPr>
        <p:spPr>
          <a:xfrm>
            <a:off x="10591800" y="1790700"/>
            <a:ext cx="3505200" cy="6019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11E21-7B73-82EF-465D-28BC7D1254CE}"/>
              </a:ext>
            </a:extLst>
          </p:cNvPr>
          <p:cNvSpPr txBox="1"/>
          <p:nvPr/>
        </p:nvSpPr>
        <p:spPr>
          <a:xfrm>
            <a:off x="6438900" y="1441655"/>
            <a:ext cx="5410200" cy="457200"/>
          </a:xfrm>
          <a:prstGeom prst="rect">
            <a:avLst/>
          </a:prstGeom>
          <a:noFill/>
        </p:spPr>
        <p:txBody>
          <a:bodyPr wrap="square" rtlCol="0">
            <a:spAutoFit/>
          </a:bodyPr>
          <a:lstStyle/>
          <a:p>
            <a:pPr algn="ctr"/>
            <a:r>
              <a:rPr lang="en-US" sz="2400" b="1" dirty="0">
                <a:solidFill>
                  <a:schemeClr val="bg1"/>
                </a:solidFill>
              </a:rPr>
              <a:t>Click manage site</a:t>
            </a:r>
          </a:p>
        </p:txBody>
      </p:sp>
      <p:pic>
        <p:nvPicPr>
          <p:cNvPr id="11" name="Picture 10" descr="A logo of a globe and a graduation cap&#10;&#10;Description automatically generated">
            <a:extLst>
              <a:ext uri="{FF2B5EF4-FFF2-40B4-BE49-F238E27FC236}">
                <a16:creationId xmlns:a16="http://schemas.microsoft.com/office/drawing/2014/main" id="{CBD49FAC-58EF-AA0F-5210-8AEE7E8592FA}"/>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83000" y="208292"/>
            <a:ext cx="1600201" cy="1488415"/>
          </a:xfrm>
          <a:prstGeom prst="rect">
            <a:avLst/>
          </a:prstGeom>
        </p:spPr>
      </p:pic>
    </p:spTree>
    <p:extLst>
      <p:ext uri="{BB962C8B-B14F-4D97-AF65-F5344CB8AC3E}">
        <p14:creationId xmlns:p14="http://schemas.microsoft.com/office/powerpoint/2010/main" val="66361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3642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sp>
        <p:nvSpPr>
          <p:cNvPr id="8" name="TextBox 8"/>
          <p:cNvSpPr txBox="1"/>
          <p:nvPr/>
        </p:nvSpPr>
        <p:spPr>
          <a:xfrm>
            <a:off x="5588712" y="573287"/>
            <a:ext cx="7291946" cy="756617"/>
          </a:xfrm>
          <a:prstGeom prst="rect">
            <a:avLst/>
          </a:prstGeom>
        </p:spPr>
        <p:txBody>
          <a:bodyPr lIns="0" tIns="0" rIns="0" bIns="0" rtlCol="0" anchor="t">
            <a:spAutoFit/>
          </a:bodyPr>
          <a:lstStyle/>
          <a:p>
            <a:pPr marL="0" lvl="1" indent="0" algn="ctr">
              <a:lnSpc>
                <a:spcPts val="5906"/>
              </a:lnSpc>
              <a:spcBef>
                <a:spcPct val="0"/>
              </a:spcBef>
            </a:pPr>
            <a:r>
              <a:rPr lang="en-US" sz="7203" spc="-252" dirty="0">
                <a:solidFill>
                  <a:srgbClr val="00D9FF"/>
                </a:solidFill>
                <a:latin typeface="Cheddar"/>
                <a:ea typeface="Cheddar"/>
                <a:cs typeface="Cheddar"/>
                <a:sym typeface="Cheddar"/>
              </a:rPr>
              <a:t>Prepared by</a:t>
            </a:r>
          </a:p>
        </p:txBody>
      </p:sp>
      <p:sp>
        <p:nvSpPr>
          <p:cNvPr id="9" name="TextBox 9"/>
          <p:cNvSpPr txBox="1"/>
          <p:nvPr/>
        </p:nvSpPr>
        <p:spPr>
          <a:xfrm>
            <a:off x="1219200" y="9223291"/>
            <a:ext cx="3408286" cy="512961"/>
          </a:xfrm>
          <a:prstGeom prst="rect">
            <a:avLst/>
          </a:prstGeom>
        </p:spPr>
        <p:txBody>
          <a:bodyPr lIns="0" tIns="0" rIns="0" bIns="0" rtlCol="0" anchor="t">
            <a:spAutoFit/>
          </a:bodyPr>
          <a:lstStyle/>
          <a:p>
            <a:pPr algn="ctr">
              <a:lnSpc>
                <a:spcPts val="3995"/>
              </a:lnSpc>
            </a:pPr>
            <a:endParaRPr lang="en-US" sz="3665" b="1" dirty="0">
              <a:solidFill>
                <a:srgbClr val="FFFFFF"/>
              </a:solidFill>
              <a:latin typeface="Roboto Bold"/>
              <a:ea typeface="Roboto Bold"/>
              <a:cs typeface="Roboto Bold"/>
              <a:sym typeface="Roboto Bold"/>
            </a:endParaRPr>
          </a:p>
        </p:txBody>
      </p:sp>
      <p:sp>
        <p:nvSpPr>
          <p:cNvPr id="10" name="Freeform 10"/>
          <p:cNvSpPr/>
          <p:nvPr/>
        </p:nvSpPr>
        <p:spPr>
          <a:xfrm rot="-5400000">
            <a:off x="8653882" y="629789"/>
            <a:ext cx="1161609" cy="3991372"/>
          </a:xfrm>
          <a:custGeom>
            <a:avLst/>
            <a:gdLst/>
            <a:ahLst/>
            <a:cxnLst/>
            <a:rect l="l" t="t" r="r" b="b"/>
            <a:pathLst>
              <a:path w="3837072" h="3837072">
                <a:moveTo>
                  <a:pt x="0" y="0"/>
                </a:moveTo>
                <a:lnTo>
                  <a:pt x="3837072" y="0"/>
                </a:lnTo>
                <a:lnTo>
                  <a:pt x="3837072" y="3837072"/>
                </a:lnTo>
                <a:lnTo>
                  <a:pt x="0" y="38370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7302613" y="2119285"/>
            <a:ext cx="3682773" cy="1025922"/>
          </a:xfrm>
          <a:prstGeom prst="rect">
            <a:avLst/>
          </a:prstGeom>
        </p:spPr>
        <p:txBody>
          <a:bodyPr wrap="square" lIns="0" tIns="0" rIns="0" bIns="0" rtlCol="0" anchor="t">
            <a:spAutoFit/>
          </a:bodyPr>
          <a:lstStyle/>
          <a:p>
            <a:pPr algn="ctr">
              <a:lnSpc>
                <a:spcPts val="3995"/>
              </a:lnSpc>
            </a:pPr>
            <a:r>
              <a:rPr lang="en-US" sz="3665" b="1" dirty="0">
                <a:solidFill>
                  <a:srgbClr val="FFFFFF"/>
                </a:solidFill>
                <a:latin typeface="Roboto Bold"/>
                <a:ea typeface="Roboto Bold"/>
                <a:cs typeface="Roboto Bold"/>
                <a:sym typeface="Roboto Bold"/>
              </a:rPr>
              <a:t>Ibrahim Abou Khalil</a:t>
            </a:r>
          </a:p>
        </p:txBody>
      </p:sp>
      <p:pic>
        <p:nvPicPr>
          <p:cNvPr id="17" name="Picture 16" descr="A person in a suit&#10;&#10;Description automatically generated">
            <a:extLst>
              <a:ext uri="{FF2B5EF4-FFF2-40B4-BE49-F238E27FC236}">
                <a16:creationId xmlns:a16="http://schemas.microsoft.com/office/drawing/2014/main" id="{DCF2A0CD-BF00-FD81-C2CC-635DEBD08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3170127"/>
            <a:ext cx="3991371" cy="578696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97D89D6B-5376-7111-0A2E-4391638CAFE8}"/>
              </a:ext>
            </a:extLst>
          </p:cNvPr>
          <p:cNvSpPr txBox="1"/>
          <p:nvPr/>
        </p:nvSpPr>
        <p:spPr>
          <a:xfrm>
            <a:off x="8620432" y="4689987"/>
            <a:ext cx="914400" cy="914400"/>
          </a:xfrm>
          <a:prstGeom prst="rect">
            <a:avLst/>
          </a:prstGeom>
          <a:noFill/>
        </p:spPr>
        <p:txBody>
          <a:bodyPr wrap="square" rtlCol="0">
            <a:spAutoFit/>
          </a:bodyPr>
          <a:lstStyle/>
          <a:p>
            <a:endParaRPr lang="en-US" dirty="0"/>
          </a:p>
        </p:txBody>
      </p:sp>
      <p:pic>
        <p:nvPicPr>
          <p:cNvPr id="3" name="Picture 2" descr="A logo of a globe and a graduation cap&#10;&#10;Description automatically generated">
            <a:extLst>
              <a:ext uri="{FF2B5EF4-FFF2-40B4-BE49-F238E27FC236}">
                <a16:creationId xmlns:a16="http://schemas.microsoft.com/office/drawing/2014/main" id="{45E49422-893C-93F7-2F4E-73088EB026CF}"/>
              </a:ext>
            </a:extLst>
          </p:cNvPr>
          <p:cNvPicPr>
            <a:picLocks noChangeAspect="1"/>
          </p:cNvPicPr>
          <p:nvPr/>
        </p:nvPicPr>
        <p:blipFill>
          <a:blip r:embed="rId6" cstate="print">
            <a:alphaModFix/>
            <a:extLst>
              <a:ext uri="{BEBA8EAE-BF5A-486C-A8C5-ECC9F3942E4B}">
                <a14:imgProps xmlns:a14="http://schemas.microsoft.com/office/drawing/2010/main">
                  <a14:imgLayer r:embed="rId7">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6800" y="0"/>
            <a:ext cx="1600201" cy="14884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4B1645E-6102-F824-188C-91DE1D6A5762}"/>
              </a:ext>
            </a:extLst>
          </p:cNvPr>
          <p:cNvSpPr/>
          <p:nvPr/>
        </p:nvSpPr>
        <p:spPr>
          <a:xfrm>
            <a:off x="17206" y="-2581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1C732030-B8AF-A824-29AD-631A7D59E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54" y="1612001"/>
            <a:ext cx="17833289" cy="3505689"/>
          </a:xfrm>
          <a:prstGeom prst="rect">
            <a:avLst/>
          </a:prstGeom>
        </p:spPr>
      </p:pic>
      <p:pic>
        <p:nvPicPr>
          <p:cNvPr id="6" name="Picture 5" descr="A white screen with black text&#10;&#10;Description automatically generated">
            <a:extLst>
              <a:ext uri="{FF2B5EF4-FFF2-40B4-BE49-F238E27FC236}">
                <a16:creationId xmlns:a16="http://schemas.microsoft.com/office/drawing/2014/main" id="{0A921B0A-3294-25D1-B60D-C4E9AB998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50" y="5788888"/>
            <a:ext cx="17728499" cy="4258184"/>
          </a:xfrm>
          <a:prstGeom prst="rect">
            <a:avLst/>
          </a:prstGeom>
        </p:spPr>
      </p:pic>
      <p:sp>
        <p:nvSpPr>
          <p:cNvPr id="7" name="Rectangle 6">
            <a:extLst>
              <a:ext uri="{FF2B5EF4-FFF2-40B4-BE49-F238E27FC236}">
                <a16:creationId xmlns:a16="http://schemas.microsoft.com/office/drawing/2014/main" id="{F1FB060C-4F9C-61AF-7C82-78917F4BBBE2}"/>
              </a:ext>
            </a:extLst>
          </p:cNvPr>
          <p:cNvSpPr/>
          <p:nvPr/>
        </p:nvSpPr>
        <p:spPr>
          <a:xfrm>
            <a:off x="894129" y="7658100"/>
            <a:ext cx="10668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sp>
        <p:nvSpPr>
          <p:cNvPr id="8" name="Rectangle 7">
            <a:extLst>
              <a:ext uri="{FF2B5EF4-FFF2-40B4-BE49-F238E27FC236}">
                <a16:creationId xmlns:a16="http://schemas.microsoft.com/office/drawing/2014/main" id="{D4406B95-DD25-494A-F924-54E2C4FE1409}"/>
              </a:ext>
            </a:extLst>
          </p:cNvPr>
          <p:cNvSpPr/>
          <p:nvPr/>
        </p:nvSpPr>
        <p:spPr>
          <a:xfrm>
            <a:off x="7522906" y="3858487"/>
            <a:ext cx="2209800" cy="4852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endParaRPr>
          </a:p>
        </p:txBody>
      </p:sp>
      <p:cxnSp>
        <p:nvCxnSpPr>
          <p:cNvPr id="9" name="Straight Arrow Connector 8">
            <a:extLst>
              <a:ext uri="{FF2B5EF4-FFF2-40B4-BE49-F238E27FC236}">
                <a16:creationId xmlns:a16="http://schemas.microsoft.com/office/drawing/2014/main" id="{0F795190-DCB1-FA30-9DC9-1CFF342E807E}"/>
              </a:ext>
            </a:extLst>
          </p:cNvPr>
          <p:cNvCxnSpPr>
            <a:cxnSpLocks/>
          </p:cNvCxnSpPr>
          <p:nvPr/>
        </p:nvCxnSpPr>
        <p:spPr>
          <a:xfrm flipH="1">
            <a:off x="8627806" y="951442"/>
            <a:ext cx="1735394" cy="2820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4AFC02-86CA-C063-20D7-05C98B4120AC}"/>
              </a:ext>
            </a:extLst>
          </p:cNvPr>
          <p:cNvCxnSpPr>
            <a:cxnSpLocks/>
          </p:cNvCxnSpPr>
          <p:nvPr/>
        </p:nvCxnSpPr>
        <p:spPr>
          <a:xfrm flipH="1">
            <a:off x="1960929" y="5670200"/>
            <a:ext cx="3677871" cy="198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259297-5A19-3EF9-35AB-CBDD89FE3F00}"/>
              </a:ext>
            </a:extLst>
          </p:cNvPr>
          <p:cNvSpPr txBox="1"/>
          <p:nvPr/>
        </p:nvSpPr>
        <p:spPr>
          <a:xfrm>
            <a:off x="5638800" y="5213625"/>
            <a:ext cx="5791200" cy="523220"/>
          </a:xfrm>
          <a:prstGeom prst="rect">
            <a:avLst/>
          </a:prstGeom>
          <a:noFill/>
        </p:spPr>
        <p:txBody>
          <a:bodyPr wrap="square" rtlCol="0">
            <a:spAutoFit/>
          </a:bodyPr>
          <a:lstStyle/>
          <a:p>
            <a:r>
              <a:rPr lang="en-US" sz="2800" b="1" dirty="0">
                <a:solidFill>
                  <a:schemeClr val="bg1"/>
                </a:solidFill>
              </a:rPr>
              <a:t>Selecting a button</a:t>
            </a:r>
            <a:r>
              <a:rPr lang="ar-EG" sz="2800" b="1" dirty="0">
                <a:solidFill>
                  <a:schemeClr val="bg1"/>
                </a:solidFill>
              </a:rPr>
              <a:t> </a:t>
            </a:r>
            <a:r>
              <a:rPr lang="en-US" sz="2800" b="1" dirty="0">
                <a:solidFill>
                  <a:schemeClr val="bg1"/>
                </a:solidFill>
              </a:rPr>
              <a:t> Communication</a:t>
            </a:r>
          </a:p>
        </p:txBody>
      </p:sp>
      <p:sp>
        <p:nvSpPr>
          <p:cNvPr id="22" name="TextBox 21">
            <a:extLst>
              <a:ext uri="{FF2B5EF4-FFF2-40B4-BE49-F238E27FC236}">
                <a16:creationId xmlns:a16="http://schemas.microsoft.com/office/drawing/2014/main" id="{4AD8B4E2-631E-1363-2BE6-454524941744}"/>
              </a:ext>
            </a:extLst>
          </p:cNvPr>
          <p:cNvSpPr txBox="1"/>
          <p:nvPr/>
        </p:nvSpPr>
        <p:spPr>
          <a:xfrm>
            <a:off x="9180871" y="357485"/>
            <a:ext cx="5410200" cy="461665"/>
          </a:xfrm>
          <a:prstGeom prst="rect">
            <a:avLst/>
          </a:prstGeom>
          <a:noFill/>
        </p:spPr>
        <p:txBody>
          <a:bodyPr wrap="square" rtlCol="0">
            <a:spAutoFit/>
          </a:bodyPr>
          <a:lstStyle/>
          <a:p>
            <a:r>
              <a:rPr lang="en-US" sz="2400" b="1" dirty="0">
                <a:solidFill>
                  <a:schemeClr val="bg1"/>
                </a:solidFill>
              </a:rPr>
              <a:t>Select both options purchasing and pay</a:t>
            </a:r>
          </a:p>
        </p:txBody>
      </p:sp>
      <p:pic>
        <p:nvPicPr>
          <p:cNvPr id="23" name="Picture 22" descr="A logo of a globe and a graduation cap&#10;&#10;Description automatically generated">
            <a:extLst>
              <a:ext uri="{FF2B5EF4-FFF2-40B4-BE49-F238E27FC236}">
                <a16:creationId xmlns:a16="http://schemas.microsoft.com/office/drawing/2014/main" id="{EB08EF87-B6E0-6E41-128E-4D410FF278A6}"/>
              </a:ext>
            </a:extLst>
          </p:cNvPr>
          <p:cNvPicPr>
            <a:picLocks noChangeAspect="1"/>
          </p:cNvPicPr>
          <p:nvPr/>
        </p:nvPicPr>
        <p:blipFill>
          <a:blip r:embed="rId5" cstate="print">
            <a:alphaModFix/>
            <a:extLst>
              <a:ext uri="{BEBA8EAE-BF5A-486C-A8C5-ECC9F3942E4B}">
                <a14:imgProps xmlns:a14="http://schemas.microsoft.com/office/drawing/2010/main">
                  <a14:imgLayer r:embed="rId6">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401903" y="-25810"/>
            <a:ext cx="1600201" cy="1488415"/>
          </a:xfrm>
          <a:prstGeom prst="rect">
            <a:avLst/>
          </a:prstGeom>
        </p:spPr>
      </p:pic>
    </p:spTree>
    <p:extLst>
      <p:ext uri="{BB962C8B-B14F-4D97-AF65-F5344CB8AC3E}">
        <p14:creationId xmlns:p14="http://schemas.microsoft.com/office/powerpoint/2010/main" val="42722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B3AEC5A-474C-CF11-355C-D48704508CDA}"/>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sz="3200" b="1">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301928E6-D9CC-7D77-EAB3-9926C8AB4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50435"/>
            <a:ext cx="4807601" cy="67818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4A9BC5E8-C043-3F95-E721-96539B8C7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2750436"/>
            <a:ext cx="11658600" cy="6781800"/>
          </a:xfrm>
          <a:prstGeom prst="rect">
            <a:avLst/>
          </a:prstGeom>
        </p:spPr>
      </p:pic>
      <p:sp>
        <p:nvSpPr>
          <p:cNvPr id="17" name="Rectangle 16">
            <a:extLst>
              <a:ext uri="{FF2B5EF4-FFF2-40B4-BE49-F238E27FC236}">
                <a16:creationId xmlns:a16="http://schemas.microsoft.com/office/drawing/2014/main" id="{DDF3F7FC-54C6-B58A-A7D5-096A6F17F4F5}"/>
              </a:ext>
            </a:extLst>
          </p:cNvPr>
          <p:cNvSpPr/>
          <p:nvPr/>
        </p:nvSpPr>
        <p:spPr>
          <a:xfrm>
            <a:off x="990599" y="5372100"/>
            <a:ext cx="4016101" cy="4038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a:solidFill>
                <a:schemeClr val="bg1"/>
              </a:solidFill>
            </a:endParaRPr>
          </a:p>
        </p:txBody>
      </p:sp>
      <p:sp>
        <p:nvSpPr>
          <p:cNvPr id="18" name="Rectangle 17">
            <a:extLst>
              <a:ext uri="{FF2B5EF4-FFF2-40B4-BE49-F238E27FC236}">
                <a16:creationId xmlns:a16="http://schemas.microsoft.com/office/drawing/2014/main" id="{3622C378-96AD-BD46-1242-26E0162E3A1B}"/>
              </a:ext>
            </a:extLst>
          </p:cNvPr>
          <p:cNvSpPr/>
          <p:nvPr/>
        </p:nvSpPr>
        <p:spPr>
          <a:xfrm>
            <a:off x="6039090" y="7152690"/>
            <a:ext cx="4171709" cy="54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a:solidFill>
                <a:schemeClr val="bg1"/>
              </a:solidFill>
            </a:endParaRPr>
          </a:p>
        </p:txBody>
      </p:sp>
      <p:sp>
        <p:nvSpPr>
          <p:cNvPr id="19" name="Rectangle 18">
            <a:extLst>
              <a:ext uri="{FF2B5EF4-FFF2-40B4-BE49-F238E27FC236}">
                <a16:creationId xmlns:a16="http://schemas.microsoft.com/office/drawing/2014/main" id="{ADD5021F-981D-A28A-253D-8343B432C160}"/>
              </a:ext>
            </a:extLst>
          </p:cNvPr>
          <p:cNvSpPr/>
          <p:nvPr/>
        </p:nvSpPr>
        <p:spPr>
          <a:xfrm>
            <a:off x="5981716" y="6201558"/>
            <a:ext cx="4229084" cy="54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cxnSp>
        <p:nvCxnSpPr>
          <p:cNvPr id="21" name="Straight Arrow Connector 20">
            <a:extLst>
              <a:ext uri="{FF2B5EF4-FFF2-40B4-BE49-F238E27FC236}">
                <a16:creationId xmlns:a16="http://schemas.microsoft.com/office/drawing/2014/main" id="{9BB797B1-2420-F071-49CE-71B50BA65178}"/>
              </a:ext>
            </a:extLst>
          </p:cNvPr>
          <p:cNvCxnSpPr>
            <a:cxnSpLocks/>
          </p:cNvCxnSpPr>
          <p:nvPr/>
        </p:nvCxnSpPr>
        <p:spPr>
          <a:xfrm flipH="1">
            <a:off x="5017949" y="1485900"/>
            <a:ext cx="3821251" cy="39129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9E3757-C940-D723-0A24-7C1A489FDF3C}"/>
              </a:ext>
            </a:extLst>
          </p:cNvPr>
          <p:cNvSpPr txBox="1"/>
          <p:nvPr/>
        </p:nvSpPr>
        <p:spPr>
          <a:xfrm>
            <a:off x="9067800" y="952500"/>
            <a:ext cx="5334000" cy="584775"/>
          </a:xfrm>
          <a:prstGeom prst="rect">
            <a:avLst/>
          </a:prstGeom>
          <a:noFill/>
        </p:spPr>
        <p:txBody>
          <a:bodyPr wrap="square" rtlCol="0">
            <a:spAutoFit/>
          </a:bodyPr>
          <a:lstStyle/>
          <a:p>
            <a:r>
              <a:rPr lang="en-US" sz="3200" b="1" dirty="0">
                <a:solidFill>
                  <a:schemeClr val="bg1"/>
                </a:solidFill>
              </a:rPr>
              <a:t>Selecting the Right Option</a:t>
            </a:r>
          </a:p>
        </p:txBody>
      </p:sp>
      <p:pic>
        <p:nvPicPr>
          <p:cNvPr id="28" name="Picture 27" descr="A logo of a globe and a graduation cap&#10;&#10;Description automatically generated">
            <a:extLst>
              <a:ext uri="{FF2B5EF4-FFF2-40B4-BE49-F238E27FC236}">
                <a16:creationId xmlns:a16="http://schemas.microsoft.com/office/drawing/2014/main" id="{7C1D26A4-E140-4B55-AD2A-840553BA0395}"/>
              </a:ext>
            </a:extLst>
          </p:cNvPr>
          <p:cNvPicPr>
            <a:picLocks noChangeAspect="1"/>
          </p:cNvPicPr>
          <p:nvPr/>
        </p:nvPicPr>
        <p:blipFill>
          <a:blip r:embed="rId5" cstate="print">
            <a:alphaModFix/>
            <a:extLst>
              <a:ext uri="{BEBA8EAE-BF5A-486C-A8C5-ECC9F3942E4B}">
                <a14:imgProps xmlns:a14="http://schemas.microsoft.com/office/drawing/2010/main">
                  <a14:imgLayer r:embed="rId6">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154400" y="74943"/>
            <a:ext cx="1600201" cy="1488415"/>
          </a:xfrm>
          <a:prstGeom prst="rect">
            <a:avLst/>
          </a:prstGeom>
        </p:spPr>
      </p:pic>
    </p:spTree>
    <p:extLst>
      <p:ext uri="{BB962C8B-B14F-4D97-AF65-F5344CB8AC3E}">
        <p14:creationId xmlns:p14="http://schemas.microsoft.com/office/powerpoint/2010/main" val="3431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A17C85D-3264-8A03-7206-1EBEEE03D419}"/>
              </a:ext>
            </a:extLst>
          </p:cNvPr>
          <p:cNvSpPr/>
          <p:nvPr/>
        </p:nvSpPr>
        <p:spPr>
          <a:xfrm>
            <a:off x="-2212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043D2638-1B2B-65EC-27C0-D8D0D70DB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47900"/>
            <a:ext cx="17068800" cy="7677860"/>
          </a:xfrm>
          <a:prstGeom prst="rect">
            <a:avLst/>
          </a:prstGeom>
        </p:spPr>
      </p:pic>
      <p:sp>
        <p:nvSpPr>
          <p:cNvPr id="4" name="TextBox 3">
            <a:extLst>
              <a:ext uri="{FF2B5EF4-FFF2-40B4-BE49-F238E27FC236}">
                <a16:creationId xmlns:a16="http://schemas.microsoft.com/office/drawing/2014/main" id="{8CC9B559-7E43-A2FC-7329-0B03EA3ECEBD}"/>
              </a:ext>
            </a:extLst>
          </p:cNvPr>
          <p:cNvSpPr txBox="1"/>
          <p:nvPr/>
        </p:nvSpPr>
        <p:spPr>
          <a:xfrm>
            <a:off x="582561" y="850613"/>
            <a:ext cx="16687800" cy="584775"/>
          </a:xfrm>
          <a:prstGeom prst="rect">
            <a:avLst/>
          </a:prstGeom>
          <a:noFill/>
        </p:spPr>
        <p:txBody>
          <a:bodyPr wrap="square" rtlCol="0">
            <a:spAutoFit/>
          </a:bodyPr>
          <a:lstStyle/>
          <a:p>
            <a:pPr algn="ctr"/>
            <a:r>
              <a:rPr lang="en-US" sz="3200" b="1" dirty="0">
                <a:solidFill>
                  <a:schemeClr val="bg1"/>
                </a:solidFill>
              </a:rPr>
              <a:t>Supplier Party site Quality Control Procedure and System</a:t>
            </a:r>
          </a:p>
        </p:txBody>
      </p:sp>
      <p:pic>
        <p:nvPicPr>
          <p:cNvPr id="5" name="Picture 4" descr="A logo of a globe and a graduation cap&#10;&#10;Description automatically generated">
            <a:extLst>
              <a:ext uri="{FF2B5EF4-FFF2-40B4-BE49-F238E27FC236}">
                <a16:creationId xmlns:a16="http://schemas.microsoft.com/office/drawing/2014/main" id="{A0BCEFE1-1382-915E-513C-78F95D404DA6}"/>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64563" y="353229"/>
            <a:ext cx="1600201" cy="1488415"/>
          </a:xfrm>
          <a:prstGeom prst="rect">
            <a:avLst/>
          </a:prstGeom>
        </p:spPr>
      </p:pic>
      <p:sp>
        <p:nvSpPr>
          <p:cNvPr id="6" name="Rectangle 5">
            <a:extLst>
              <a:ext uri="{FF2B5EF4-FFF2-40B4-BE49-F238E27FC236}">
                <a16:creationId xmlns:a16="http://schemas.microsoft.com/office/drawing/2014/main" id="{AECC6600-3530-94F3-D0EE-D91BF24AE302}"/>
              </a:ext>
            </a:extLst>
          </p:cNvPr>
          <p:cNvSpPr/>
          <p:nvPr/>
        </p:nvSpPr>
        <p:spPr>
          <a:xfrm>
            <a:off x="1167580" y="4470942"/>
            <a:ext cx="6300019" cy="54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Rectangle 6">
            <a:extLst>
              <a:ext uri="{FF2B5EF4-FFF2-40B4-BE49-F238E27FC236}">
                <a16:creationId xmlns:a16="http://schemas.microsoft.com/office/drawing/2014/main" id="{CC899AB7-5EF9-64F1-DF4B-5B0212B8FC68}"/>
              </a:ext>
            </a:extLst>
          </p:cNvPr>
          <p:cNvSpPr/>
          <p:nvPr/>
        </p:nvSpPr>
        <p:spPr>
          <a:xfrm>
            <a:off x="1124823" y="3282126"/>
            <a:ext cx="2057400" cy="609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8" name="Rectangle 7">
            <a:extLst>
              <a:ext uri="{FF2B5EF4-FFF2-40B4-BE49-F238E27FC236}">
                <a16:creationId xmlns:a16="http://schemas.microsoft.com/office/drawing/2014/main" id="{A6E3A71C-E814-2995-3501-BA706DC762E2}"/>
              </a:ext>
            </a:extLst>
          </p:cNvPr>
          <p:cNvSpPr/>
          <p:nvPr/>
        </p:nvSpPr>
        <p:spPr>
          <a:xfrm>
            <a:off x="1295400" y="6965055"/>
            <a:ext cx="5715000" cy="54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cxnSp>
        <p:nvCxnSpPr>
          <p:cNvPr id="9" name="Straight Arrow Connector 8">
            <a:extLst>
              <a:ext uri="{FF2B5EF4-FFF2-40B4-BE49-F238E27FC236}">
                <a16:creationId xmlns:a16="http://schemas.microsoft.com/office/drawing/2014/main" id="{4FDFFFE8-0838-70FA-BBDE-85B37D1F1B68}"/>
              </a:ext>
            </a:extLst>
          </p:cNvPr>
          <p:cNvCxnSpPr>
            <a:cxnSpLocks/>
          </p:cNvCxnSpPr>
          <p:nvPr/>
        </p:nvCxnSpPr>
        <p:spPr>
          <a:xfrm flipH="1">
            <a:off x="3200400" y="1663021"/>
            <a:ext cx="2008949" cy="16516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42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258745B-7D0C-C08F-23A8-BC3A7397F66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EFCEEFC9-7890-BCAF-8375-A356156CE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92" y="2843505"/>
            <a:ext cx="17480815" cy="7020905"/>
          </a:xfrm>
          <a:prstGeom prst="rect">
            <a:avLst/>
          </a:prstGeom>
        </p:spPr>
      </p:pic>
      <p:sp>
        <p:nvSpPr>
          <p:cNvPr id="9" name="Rectangle 8">
            <a:extLst>
              <a:ext uri="{FF2B5EF4-FFF2-40B4-BE49-F238E27FC236}">
                <a16:creationId xmlns:a16="http://schemas.microsoft.com/office/drawing/2014/main" id="{86028A8A-B2F1-7C50-A9C9-2F42B3C814DF}"/>
              </a:ext>
            </a:extLst>
          </p:cNvPr>
          <p:cNvSpPr/>
          <p:nvPr/>
        </p:nvSpPr>
        <p:spPr>
          <a:xfrm>
            <a:off x="762000" y="3619500"/>
            <a:ext cx="17526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10" name="Rectangle 9">
            <a:extLst>
              <a:ext uri="{FF2B5EF4-FFF2-40B4-BE49-F238E27FC236}">
                <a16:creationId xmlns:a16="http://schemas.microsoft.com/office/drawing/2014/main" id="{07ABEDC3-8983-92F2-F4DE-1E14D704F3CC}"/>
              </a:ext>
            </a:extLst>
          </p:cNvPr>
          <p:cNvSpPr/>
          <p:nvPr/>
        </p:nvSpPr>
        <p:spPr>
          <a:xfrm>
            <a:off x="2667000" y="8724900"/>
            <a:ext cx="12115800" cy="923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11" name="Rectangle 10">
            <a:extLst>
              <a:ext uri="{FF2B5EF4-FFF2-40B4-BE49-F238E27FC236}">
                <a16:creationId xmlns:a16="http://schemas.microsoft.com/office/drawing/2014/main" id="{A2382FB8-A01C-4F3C-77A7-2BA1411E5C2F}"/>
              </a:ext>
            </a:extLst>
          </p:cNvPr>
          <p:cNvSpPr/>
          <p:nvPr/>
        </p:nvSpPr>
        <p:spPr>
          <a:xfrm>
            <a:off x="6553200" y="3850418"/>
            <a:ext cx="7467600" cy="11406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12" name="TextBox 11">
            <a:extLst>
              <a:ext uri="{FF2B5EF4-FFF2-40B4-BE49-F238E27FC236}">
                <a16:creationId xmlns:a16="http://schemas.microsoft.com/office/drawing/2014/main" id="{C9716C9D-31DB-F74F-17AD-C8008BDB9614}"/>
              </a:ext>
            </a:extLst>
          </p:cNvPr>
          <p:cNvSpPr txBox="1"/>
          <p:nvPr/>
        </p:nvSpPr>
        <p:spPr>
          <a:xfrm>
            <a:off x="762000" y="422590"/>
            <a:ext cx="14630400" cy="769441"/>
          </a:xfrm>
          <a:prstGeom prst="rect">
            <a:avLst/>
          </a:prstGeom>
          <a:noFill/>
        </p:spPr>
        <p:txBody>
          <a:bodyPr wrap="square" rtlCol="0">
            <a:spAutoFit/>
          </a:bodyPr>
          <a:lstStyle/>
          <a:p>
            <a:pPr algn="ctr"/>
            <a:r>
              <a:rPr lang="en-US" sz="4400" b="1" dirty="0">
                <a:solidFill>
                  <a:schemeClr val="bg1"/>
                </a:solidFill>
                <a:latin typeface="+mj-lt"/>
              </a:rPr>
              <a:t>Definition of vendor tax settings</a:t>
            </a:r>
          </a:p>
        </p:txBody>
      </p:sp>
      <p:cxnSp>
        <p:nvCxnSpPr>
          <p:cNvPr id="13" name="Straight Arrow Connector 12">
            <a:extLst>
              <a:ext uri="{FF2B5EF4-FFF2-40B4-BE49-F238E27FC236}">
                <a16:creationId xmlns:a16="http://schemas.microsoft.com/office/drawing/2014/main" id="{DB62049C-9486-2036-0988-0BEB77DF3440}"/>
              </a:ext>
            </a:extLst>
          </p:cNvPr>
          <p:cNvCxnSpPr>
            <a:cxnSpLocks/>
          </p:cNvCxnSpPr>
          <p:nvPr/>
        </p:nvCxnSpPr>
        <p:spPr>
          <a:xfrm flipH="1">
            <a:off x="2514600" y="1192031"/>
            <a:ext cx="3124200" cy="2438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34A56E8-F526-165B-5A3E-830AA0783572}"/>
              </a:ext>
            </a:extLst>
          </p:cNvPr>
          <p:cNvSpPr/>
          <p:nvPr/>
        </p:nvSpPr>
        <p:spPr>
          <a:xfrm>
            <a:off x="3581400" y="7584161"/>
            <a:ext cx="13182600" cy="923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pic>
        <p:nvPicPr>
          <p:cNvPr id="3" name="Picture 2" descr="A logo of a globe and a graduation cap&#10;&#10;Description automatically generated">
            <a:extLst>
              <a:ext uri="{FF2B5EF4-FFF2-40B4-BE49-F238E27FC236}">
                <a16:creationId xmlns:a16="http://schemas.microsoft.com/office/drawing/2014/main" id="{62D17866-9185-C6A2-7D2A-F632C848857A}"/>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44899" y="399730"/>
            <a:ext cx="1600201" cy="1488415"/>
          </a:xfrm>
          <a:prstGeom prst="rect">
            <a:avLst/>
          </a:prstGeom>
        </p:spPr>
      </p:pic>
    </p:spTree>
    <p:extLst>
      <p:ext uri="{BB962C8B-B14F-4D97-AF65-F5344CB8AC3E}">
        <p14:creationId xmlns:p14="http://schemas.microsoft.com/office/powerpoint/2010/main" val="37150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9085964-5A96-CDFA-F0FB-C1F5DC130C9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89AE384F-9602-F941-0B3E-B346BFDD8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46218"/>
            <a:ext cx="17490341" cy="8297433"/>
          </a:xfrm>
          <a:prstGeom prst="rect">
            <a:avLst/>
          </a:prstGeom>
        </p:spPr>
      </p:pic>
      <p:sp>
        <p:nvSpPr>
          <p:cNvPr id="4" name="Rectangle 3">
            <a:extLst>
              <a:ext uri="{FF2B5EF4-FFF2-40B4-BE49-F238E27FC236}">
                <a16:creationId xmlns:a16="http://schemas.microsoft.com/office/drawing/2014/main" id="{2350094A-9187-78C6-4A05-0F7DD0D97B18}"/>
              </a:ext>
            </a:extLst>
          </p:cNvPr>
          <p:cNvSpPr/>
          <p:nvPr/>
        </p:nvSpPr>
        <p:spPr>
          <a:xfrm>
            <a:off x="2667000" y="4471950"/>
            <a:ext cx="5456000" cy="55483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5" name="Rectangle 4">
            <a:extLst>
              <a:ext uri="{FF2B5EF4-FFF2-40B4-BE49-F238E27FC236}">
                <a16:creationId xmlns:a16="http://schemas.microsoft.com/office/drawing/2014/main" id="{D3D33CB8-360A-021F-7EB7-1AA66776FA81}"/>
              </a:ext>
            </a:extLst>
          </p:cNvPr>
          <p:cNvSpPr/>
          <p:nvPr/>
        </p:nvSpPr>
        <p:spPr>
          <a:xfrm>
            <a:off x="8127916" y="4610100"/>
            <a:ext cx="9362457"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B27C0B43-6554-8DC0-CCD6-A5047E0AC080}"/>
              </a:ext>
            </a:extLst>
          </p:cNvPr>
          <p:cNvSpPr/>
          <p:nvPr/>
        </p:nvSpPr>
        <p:spPr>
          <a:xfrm>
            <a:off x="569059" y="3848100"/>
            <a:ext cx="19050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TextBox 6">
            <a:extLst>
              <a:ext uri="{FF2B5EF4-FFF2-40B4-BE49-F238E27FC236}">
                <a16:creationId xmlns:a16="http://schemas.microsoft.com/office/drawing/2014/main" id="{C55DE658-7E44-C412-94F0-E44CD82A50E5}"/>
              </a:ext>
            </a:extLst>
          </p:cNvPr>
          <p:cNvSpPr txBox="1"/>
          <p:nvPr/>
        </p:nvSpPr>
        <p:spPr>
          <a:xfrm>
            <a:off x="533401" y="427467"/>
            <a:ext cx="8991600" cy="584775"/>
          </a:xfrm>
          <a:prstGeom prst="rect">
            <a:avLst/>
          </a:prstGeom>
          <a:noFill/>
        </p:spPr>
        <p:txBody>
          <a:bodyPr wrap="square" rtlCol="0">
            <a:spAutoFit/>
          </a:bodyPr>
          <a:lstStyle/>
          <a:p>
            <a:pPr algn="ctr"/>
            <a:r>
              <a:rPr lang="en-US" sz="3200" b="1" dirty="0">
                <a:solidFill>
                  <a:schemeClr val="bg1"/>
                </a:solidFill>
              </a:rPr>
              <a:t>Determine the type of activity of the supplier</a:t>
            </a:r>
          </a:p>
        </p:txBody>
      </p:sp>
      <p:cxnSp>
        <p:nvCxnSpPr>
          <p:cNvPr id="8" name="Straight Arrow Connector 7">
            <a:extLst>
              <a:ext uri="{FF2B5EF4-FFF2-40B4-BE49-F238E27FC236}">
                <a16:creationId xmlns:a16="http://schemas.microsoft.com/office/drawing/2014/main" id="{2CF992C1-8F56-C4A5-13C0-5B151303D5A3}"/>
              </a:ext>
            </a:extLst>
          </p:cNvPr>
          <p:cNvCxnSpPr>
            <a:cxnSpLocks/>
          </p:cNvCxnSpPr>
          <p:nvPr/>
        </p:nvCxnSpPr>
        <p:spPr>
          <a:xfrm flipH="1">
            <a:off x="2209800" y="1012242"/>
            <a:ext cx="2057400" cy="28358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logo of a globe and a graduation cap&#10;&#10;Description automatically generated">
            <a:extLst>
              <a:ext uri="{FF2B5EF4-FFF2-40B4-BE49-F238E27FC236}">
                <a16:creationId xmlns:a16="http://schemas.microsoft.com/office/drawing/2014/main" id="{2D528341-FBEC-1C88-CA02-05826E95520B}"/>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83000" y="121282"/>
            <a:ext cx="1600201" cy="1488415"/>
          </a:xfrm>
          <a:prstGeom prst="rect">
            <a:avLst/>
          </a:prstGeom>
        </p:spPr>
      </p:pic>
    </p:spTree>
    <p:extLst>
      <p:ext uri="{BB962C8B-B14F-4D97-AF65-F5344CB8AC3E}">
        <p14:creationId xmlns:p14="http://schemas.microsoft.com/office/powerpoint/2010/main" val="184161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415D697-F871-10A3-A86F-702D3F42A136}"/>
              </a:ext>
            </a:extLst>
          </p:cNvPr>
          <p:cNvSpPr/>
          <p:nvPr/>
        </p:nvSpPr>
        <p:spPr>
          <a:xfrm>
            <a:off x="-1" y="1843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9A5270AA-B797-B13F-12E8-9A0BA9B94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87" y="4610100"/>
            <a:ext cx="17557025" cy="4887007"/>
          </a:xfrm>
          <a:prstGeom prst="rect">
            <a:avLst/>
          </a:prstGeom>
        </p:spPr>
      </p:pic>
      <p:sp>
        <p:nvSpPr>
          <p:cNvPr id="5" name="Rectangle 4">
            <a:extLst>
              <a:ext uri="{FF2B5EF4-FFF2-40B4-BE49-F238E27FC236}">
                <a16:creationId xmlns:a16="http://schemas.microsoft.com/office/drawing/2014/main" id="{7A0A0C02-3AD8-185E-5C63-7473AA5E122B}"/>
              </a:ext>
            </a:extLst>
          </p:cNvPr>
          <p:cNvSpPr/>
          <p:nvPr/>
        </p:nvSpPr>
        <p:spPr>
          <a:xfrm>
            <a:off x="838200" y="8115300"/>
            <a:ext cx="16764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D656D1D7-C2A8-4924-3260-BED2960C82A1}"/>
              </a:ext>
            </a:extLst>
          </p:cNvPr>
          <p:cNvSpPr/>
          <p:nvPr/>
        </p:nvSpPr>
        <p:spPr>
          <a:xfrm>
            <a:off x="5181600" y="7954158"/>
            <a:ext cx="12268200" cy="54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TextBox 6">
            <a:extLst>
              <a:ext uri="{FF2B5EF4-FFF2-40B4-BE49-F238E27FC236}">
                <a16:creationId xmlns:a16="http://schemas.microsoft.com/office/drawing/2014/main" id="{BF88CDAD-AA60-C090-5C07-42B7393766D9}"/>
              </a:ext>
            </a:extLst>
          </p:cNvPr>
          <p:cNvSpPr txBox="1"/>
          <p:nvPr/>
        </p:nvSpPr>
        <p:spPr>
          <a:xfrm>
            <a:off x="685800" y="2117599"/>
            <a:ext cx="9906000" cy="523220"/>
          </a:xfrm>
          <a:prstGeom prst="rect">
            <a:avLst/>
          </a:prstGeom>
          <a:noFill/>
        </p:spPr>
        <p:txBody>
          <a:bodyPr wrap="square" rtlCol="0">
            <a:spAutoFit/>
          </a:bodyPr>
          <a:lstStyle/>
          <a:p>
            <a:pPr algn="ctr"/>
            <a:r>
              <a:rPr lang="en-US" sz="2800" b="1" dirty="0">
                <a:solidFill>
                  <a:schemeClr val="bg1"/>
                </a:solidFill>
              </a:rPr>
              <a:t>Determine the type of service for the product offered</a:t>
            </a:r>
          </a:p>
        </p:txBody>
      </p:sp>
      <p:cxnSp>
        <p:nvCxnSpPr>
          <p:cNvPr id="8" name="Straight Arrow Connector 7">
            <a:extLst>
              <a:ext uri="{FF2B5EF4-FFF2-40B4-BE49-F238E27FC236}">
                <a16:creationId xmlns:a16="http://schemas.microsoft.com/office/drawing/2014/main" id="{0050D8CD-46B0-B52A-BF6C-56F94E56CD28}"/>
              </a:ext>
            </a:extLst>
          </p:cNvPr>
          <p:cNvCxnSpPr>
            <a:cxnSpLocks/>
          </p:cNvCxnSpPr>
          <p:nvPr/>
        </p:nvCxnSpPr>
        <p:spPr>
          <a:xfrm flipH="1">
            <a:off x="2418735" y="2857500"/>
            <a:ext cx="1848465" cy="52836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logo of a globe and a graduation cap&#10;&#10;Description automatically generated">
            <a:extLst>
              <a:ext uri="{FF2B5EF4-FFF2-40B4-BE49-F238E27FC236}">
                <a16:creationId xmlns:a16="http://schemas.microsoft.com/office/drawing/2014/main" id="{5312E888-BD75-6CD4-BCAB-EDDCB08B8B5D}"/>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52791" y="309905"/>
            <a:ext cx="1600201" cy="1488415"/>
          </a:xfrm>
          <a:prstGeom prst="rect">
            <a:avLst/>
          </a:prstGeom>
        </p:spPr>
      </p:pic>
    </p:spTree>
    <p:extLst>
      <p:ext uri="{BB962C8B-B14F-4D97-AF65-F5344CB8AC3E}">
        <p14:creationId xmlns:p14="http://schemas.microsoft.com/office/powerpoint/2010/main" val="34350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05DD1AB-AFE8-732F-07A5-FEA33889D14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C3064A0-CD4F-E4D3-72E8-7CF38054F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77" y="2247496"/>
            <a:ext cx="17528446" cy="5792008"/>
          </a:xfrm>
          <a:prstGeom prst="rect">
            <a:avLst/>
          </a:prstGeom>
        </p:spPr>
      </p:pic>
      <p:sp>
        <p:nvSpPr>
          <p:cNvPr id="5" name="Rectangle 4">
            <a:extLst>
              <a:ext uri="{FF2B5EF4-FFF2-40B4-BE49-F238E27FC236}">
                <a16:creationId xmlns:a16="http://schemas.microsoft.com/office/drawing/2014/main" id="{8C8C444B-8BA6-60AA-5E6A-248C4C1BBFB4}"/>
              </a:ext>
            </a:extLst>
          </p:cNvPr>
          <p:cNvSpPr/>
          <p:nvPr/>
        </p:nvSpPr>
        <p:spPr>
          <a:xfrm>
            <a:off x="4495800" y="6286501"/>
            <a:ext cx="19050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212B99F4-A303-8CC9-620D-396BB91AB6E4}"/>
              </a:ext>
            </a:extLst>
          </p:cNvPr>
          <p:cNvSpPr/>
          <p:nvPr/>
        </p:nvSpPr>
        <p:spPr>
          <a:xfrm>
            <a:off x="762000" y="6180664"/>
            <a:ext cx="1752600" cy="4106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cxnSp>
        <p:nvCxnSpPr>
          <p:cNvPr id="7" name="Straight Arrow Connector 6">
            <a:extLst>
              <a:ext uri="{FF2B5EF4-FFF2-40B4-BE49-F238E27FC236}">
                <a16:creationId xmlns:a16="http://schemas.microsoft.com/office/drawing/2014/main" id="{81D011D9-412A-8E37-52B8-B170EFFCAC50}"/>
              </a:ext>
            </a:extLst>
          </p:cNvPr>
          <p:cNvCxnSpPr>
            <a:cxnSpLocks/>
          </p:cNvCxnSpPr>
          <p:nvPr/>
        </p:nvCxnSpPr>
        <p:spPr>
          <a:xfrm flipH="1">
            <a:off x="762000" y="1333500"/>
            <a:ext cx="4800600" cy="4847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C9BEDB-0BEC-38E8-6D3F-F45A077D460D}"/>
              </a:ext>
            </a:extLst>
          </p:cNvPr>
          <p:cNvCxnSpPr>
            <a:cxnSpLocks/>
          </p:cNvCxnSpPr>
          <p:nvPr/>
        </p:nvCxnSpPr>
        <p:spPr>
          <a:xfrm flipH="1">
            <a:off x="5752488" y="4972252"/>
            <a:ext cx="3924912" cy="12761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AC928A-C8F4-6F19-3387-607FF5469C59}"/>
              </a:ext>
            </a:extLst>
          </p:cNvPr>
          <p:cNvSpPr txBox="1"/>
          <p:nvPr/>
        </p:nvSpPr>
        <p:spPr>
          <a:xfrm>
            <a:off x="3810000" y="957792"/>
            <a:ext cx="6629400" cy="523220"/>
          </a:xfrm>
          <a:prstGeom prst="rect">
            <a:avLst/>
          </a:prstGeom>
          <a:noFill/>
        </p:spPr>
        <p:txBody>
          <a:bodyPr wrap="square" rtlCol="0">
            <a:spAutoFit/>
          </a:bodyPr>
          <a:lstStyle/>
          <a:p>
            <a:pPr algn="ctr"/>
            <a:r>
              <a:rPr lang="en-US" sz="2800" b="1" dirty="0">
                <a:solidFill>
                  <a:schemeClr val="bg1"/>
                </a:solidFill>
              </a:rPr>
              <a:t>Fill in the details of the supplier's bank</a:t>
            </a:r>
          </a:p>
        </p:txBody>
      </p:sp>
      <p:sp>
        <p:nvSpPr>
          <p:cNvPr id="12" name="TextBox 11">
            <a:extLst>
              <a:ext uri="{FF2B5EF4-FFF2-40B4-BE49-F238E27FC236}">
                <a16:creationId xmlns:a16="http://schemas.microsoft.com/office/drawing/2014/main" id="{39352F6E-5E54-879A-9F3B-31BF6A284A07}"/>
              </a:ext>
            </a:extLst>
          </p:cNvPr>
          <p:cNvSpPr txBox="1"/>
          <p:nvPr/>
        </p:nvSpPr>
        <p:spPr>
          <a:xfrm>
            <a:off x="9677400" y="4734097"/>
            <a:ext cx="4572000" cy="400110"/>
          </a:xfrm>
          <a:prstGeom prst="rect">
            <a:avLst/>
          </a:prstGeom>
          <a:noFill/>
        </p:spPr>
        <p:txBody>
          <a:bodyPr wrap="square" rtlCol="0">
            <a:spAutoFit/>
          </a:bodyPr>
          <a:lstStyle/>
          <a:p>
            <a:r>
              <a:rPr lang="en-US" sz="2000" b="1" dirty="0"/>
              <a:t>CLICK</a:t>
            </a:r>
            <a:r>
              <a:rPr lang="ar-EG" sz="2000" b="1" dirty="0"/>
              <a:t> </a:t>
            </a:r>
            <a:r>
              <a:rPr lang="en-US" sz="2000" b="1" dirty="0"/>
              <a:t> Create Factor Account</a:t>
            </a:r>
          </a:p>
        </p:txBody>
      </p:sp>
      <p:pic>
        <p:nvPicPr>
          <p:cNvPr id="13" name="Picture 12" descr="A logo of a globe and a graduation cap&#10;&#10;Description automatically generated">
            <a:extLst>
              <a:ext uri="{FF2B5EF4-FFF2-40B4-BE49-F238E27FC236}">
                <a16:creationId xmlns:a16="http://schemas.microsoft.com/office/drawing/2014/main" id="{0813618C-CEA0-F2A7-9AAA-D756881487F2}"/>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8022" y="302083"/>
            <a:ext cx="1600201" cy="1488415"/>
          </a:xfrm>
          <a:prstGeom prst="rect">
            <a:avLst/>
          </a:prstGeom>
        </p:spPr>
      </p:pic>
    </p:spTree>
    <p:extLst>
      <p:ext uri="{BB962C8B-B14F-4D97-AF65-F5344CB8AC3E}">
        <p14:creationId xmlns:p14="http://schemas.microsoft.com/office/powerpoint/2010/main" val="82373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2BACCD0-97D3-4B5B-0580-9C14FF54BB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953BAE57-C1BB-E016-E016-E44065F10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38300"/>
            <a:ext cx="17547499" cy="8478433"/>
          </a:xfrm>
          <a:prstGeom prst="rect">
            <a:avLst/>
          </a:prstGeom>
        </p:spPr>
      </p:pic>
      <p:sp>
        <p:nvSpPr>
          <p:cNvPr id="7" name="Rectangle 6">
            <a:extLst>
              <a:ext uri="{FF2B5EF4-FFF2-40B4-BE49-F238E27FC236}">
                <a16:creationId xmlns:a16="http://schemas.microsoft.com/office/drawing/2014/main" id="{15F840EB-376A-9D4F-E4A6-903FF44D35DF}"/>
              </a:ext>
            </a:extLst>
          </p:cNvPr>
          <p:cNvSpPr/>
          <p:nvPr/>
        </p:nvSpPr>
        <p:spPr>
          <a:xfrm>
            <a:off x="2514600" y="2019300"/>
            <a:ext cx="41910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8" name="Rectangle 7">
            <a:extLst>
              <a:ext uri="{FF2B5EF4-FFF2-40B4-BE49-F238E27FC236}">
                <a16:creationId xmlns:a16="http://schemas.microsoft.com/office/drawing/2014/main" id="{AD853CAF-C260-6EA1-9884-6D693B7AEA89}"/>
              </a:ext>
            </a:extLst>
          </p:cNvPr>
          <p:cNvSpPr/>
          <p:nvPr/>
        </p:nvSpPr>
        <p:spPr>
          <a:xfrm>
            <a:off x="609600" y="5448300"/>
            <a:ext cx="1752600" cy="533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pic>
        <p:nvPicPr>
          <p:cNvPr id="3" name="Picture 2" descr="A logo of a globe and a graduation cap&#10;&#10;Description automatically generated">
            <a:extLst>
              <a:ext uri="{FF2B5EF4-FFF2-40B4-BE49-F238E27FC236}">
                <a16:creationId xmlns:a16="http://schemas.microsoft.com/office/drawing/2014/main" id="{DF8E9B92-8AFC-0751-7FB0-00D1D026A717}"/>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06800" y="0"/>
            <a:ext cx="1600201" cy="1488415"/>
          </a:xfrm>
          <a:prstGeom prst="rect">
            <a:avLst/>
          </a:prstGeom>
        </p:spPr>
      </p:pic>
    </p:spTree>
    <p:extLst>
      <p:ext uri="{BB962C8B-B14F-4D97-AF65-F5344CB8AC3E}">
        <p14:creationId xmlns:p14="http://schemas.microsoft.com/office/powerpoint/2010/main" val="389144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23384A-6669-6130-9C96-D556603727F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sz="2400" b="1">
              <a:solidFill>
                <a:schemeClr val="bg1"/>
              </a:solidFill>
            </a:endParaRPr>
          </a:p>
        </p:txBody>
      </p:sp>
      <p:pic>
        <p:nvPicPr>
          <p:cNvPr id="3" name="Picture 2">
            <a:extLst>
              <a:ext uri="{FF2B5EF4-FFF2-40B4-BE49-F238E27FC236}">
                <a16:creationId xmlns:a16="http://schemas.microsoft.com/office/drawing/2014/main" id="{1291703B-08E3-5DD8-56EC-81B374482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92" y="2783511"/>
            <a:ext cx="17480815" cy="7158377"/>
          </a:xfrm>
          <a:prstGeom prst="rect">
            <a:avLst/>
          </a:prstGeom>
        </p:spPr>
      </p:pic>
      <p:sp>
        <p:nvSpPr>
          <p:cNvPr id="4" name="Rectangle 3">
            <a:extLst>
              <a:ext uri="{FF2B5EF4-FFF2-40B4-BE49-F238E27FC236}">
                <a16:creationId xmlns:a16="http://schemas.microsoft.com/office/drawing/2014/main" id="{32B82FC6-2041-ECB6-965A-BFF74D9824D7}"/>
              </a:ext>
            </a:extLst>
          </p:cNvPr>
          <p:cNvSpPr/>
          <p:nvPr/>
        </p:nvSpPr>
        <p:spPr>
          <a:xfrm>
            <a:off x="2784625" y="6060164"/>
            <a:ext cx="762000" cy="3450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5400" b="1" dirty="0">
                <a:solidFill>
                  <a:schemeClr val="bg1"/>
                </a:solidFill>
              </a:rPr>
              <a:t>ر</a:t>
            </a:r>
            <a:endParaRPr lang="en-US" sz="5400" b="1" dirty="0">
              <a:solidFill>
                <a:schemeClr val="bg1"/>
              </a:solidFill>
            </a:endParaRPr>
          </a:p>
        </p:txBody>
      </p:sp>
      <p:sp>
        <p:nvSpPr>
          <p:cNvPr id="5" name="Rectangle 4">
            <a:extLst>
              <a:ext uri="{FF2B5EF4-FFF2-40B4-BE49-F238E27FC236}">
                <a16:creationId xmlns:a16="http://schemas.microsoft.com/office/drawing/2014/main" id="{0FE0D290-AA51-E8FB-6FBA-C50B8418C8D1}"/>
              </a:ext>
            </a:extLst>
          </p:cNvPr>
          <p:cNvSpPr/>
          <p:nvPr/>
        </p:nvSpPr>
        <p:spPr>
          <a:xfrm>
            <a:off x="683895" y="9338923"/>
            <a:ext cx="1828800" cy="3765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bg1"/>
              </a:solidFill>
            </a:endParaRPr>
          </a:p>
        </p:txBody>
      </p:sp>
      <p:sp>
        <p:nvSpPr>
          <p:cNvPr id="6" name="Rectangle 5">
            <a:extLst>
              <a:ext uri="{FF2B5EF4-FFF2-40B4-BE49-F238E27FC236}">
                <a16:creationId xmlns:a16="http://schemas.microsoft.com/office/drawing/2014/main" id="{894823AD-E050-53F2-58F5-59FC08D0F839}"/>
              </a:ext>
            </a:extLst>
          </p:cNvPr>
          <p:cNvSpPr/>
          <p:nvPr/>
        </p:nvSpPr>
        <p:spPr>
          <a:xfrm>
            <a:off x="4726006" y="6047086"/>
            <a:ext cx="1054510" cy="3450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bg1"/>
              </a:solidFill>
            </a:endParaRPr>
          </a:p>
        </p:txBody>
      </p:sp>
      <p:sp>
        <p:nvSpPr>
          <p:cNvPr id="7" name="Rectangle 6">
            <a:extLst>
              <a:ext uri="{FF2B5EF4-FFF2-40B4-BE49-F238E27FC236}">
                <a16:creationId xmlns:a16="http://schemas.microsoft.com/office/drawing/2014/main" id="{08C41817-3BF9-6E69-E033-C3EBCB55CAD8}"/>
              </a:ext>
            </a:extLst>
          </p:cNvPr>
          <p:cNvSpPr/>
          <p:nvPr/>
        </p:nvSpPr>
        <p:spPr>
          <a:xfrm>
            <a:off x="3671496" y="6047086"/>
            <a:ext cx="1054510" cy="3450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bg1"/>
              </a:solidFill>
            </a:endParaRPr>
          </a:p>
        </p:txBody>
      </p:sp>
      <p:sp>
        <p:nvSpPr>
          <p:cNvPr id="8" name="Rectangle 7">
            <a:extLst>
              <a:ext uri="{FF2B5EF4-FFF2-40B4-BE49-F238E27FC236}">
                <a16:creationId xmlns:a16="http://schemas.microsoft.com/office/drawing/2014/main" id="{4F4299B1-4CC4-7444-1A97-C89B002EE695}"/>
              </a:ext>
            </a:extLst>
          </p:cNvPr>
          <p:cNvSpPr/>
          <p:nvPr/>
        </p:nvSpPr>
        <p:spPr>
          <a:xfrm>
            <a:off x="5780516" y="6047086"/>
            <a:ext cx="1431066" cy="3450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bg1"/>
              </a:solidFill>
            </a:endParaRPr>
          </a:p>
        </p:txBody>
      </p:sp>
      <p:cxnSp>
        <p:nvCxnSpPr>
          <p:cNvPr id="9" name="Straight Arrow Connector 8">
            <a:extLst>
              <a:ext uri="{FF2B5EF4-FFF2-40B4-BE49-F238E27FC236}">
                <a16:creationId xmlns:a16="http://schemas.microsoft.com/office/drawing/2014/main" id="{3E429B28-C301-BFC8-5832-77721396CFBF}"/>
              </a:ext>
            </a:extLst>
          </p:cNvPr>
          <p:cNvCxnSpPr>
            <a:cxnSpLocks/>
          </p:cNvCxnSpPr>
          <p:nvPr/>
        </p:nvCxnSpPr>
        <p:spPr>
          <a:xfrm flipH="1">
            <a:off x="2971799" y="2241507"/>
            <a:ext cx="2103868" cy="37761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FF008E-AFCC-03B5-FD3E-6C2A8AC17D80}"/>
              </a:ext>
            </a:extLst>
          </p:cNvPr>
          <p:cNvSpPr txBox="1"/>
          <p:nvPr/>
        </p:nvSpPr>
        <p:spPr>
          <a:xfrm>
            <a:off x="1371600" y="1441953"/>
            <a:ext cx="15087600" cy="523220"/>
          </a:xfrm>
          <a:prstGeom prst="rect">
            <a:avLst/>
          </a:prstGeom>
          <a:noFill/>
        </p:spPr>
        <p:txBody>
          <a:bodyPr wrap="square" rtlCol="0">
            <a:spAutoFit/>
          </a:bodyPr>
          <a:lstStyle/>
          <a:p>
            <a:r>
              <a:rPr lang="en-US" sz="2800" b="1" dirty="0">
                <a:solidFill>
                  <a:schemeClr val="bg1"/>
                </a:solidFill>
              </a:rPr>
              <a:t>Definition of each of the following[Liability- prepayment-Bills payable-] accounts of the supplier</a:t>
            </a:r>
          </a:p>
        </p:txBody>
      </p:sp>
      <p:pic>
        <p:nvPicPr>
          <p:cNvPr id="16" name="Picture 15" descr="A logo of a globe and a graduation cap&#10;&#10;Description automatically generated">
            <a:extLst>
              <a:ext uri="{FF2B5EF4-FFF2-40B4-BE49-F238E27FC236}">
                <a16:creationId xmlns:a16="http://schemas.microsoft.com/office/drawing/2014/main" id="{77958755-11DA-3F77-61E8-87A639A84F5D}"/>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29926" y="345112"/>
            <a:ext cx="1600201" cy="1488415"/>
          </a:xfrm>
          <a:prstGeom prst="rect">
            <a:avLst/>
          </a:prstGeom>
        </p:spPr>
      </p:pic>
    </p:spTree>
    <p:extLst>
      <p:ext uri="{BB962C8B-B14F-4D97-AF65-F5344CB8AC3E}">
        <p14:creationId xmlns:p14="http://schemas.microsoft.com/office/powerpoint/2010/main" val="24134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CF5F4E5-27AB-9623-A8EB-9B712B59A2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C086E7C7-FC3B-2669-C5F9-30C953615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6" y="2476500"/>
            <a:ext cx="17499867" cy="7259063"/>
          </a:xfrm>
          <a:prstGeom prst="rect">
            <a:avLst/>
          </a:prstGeom>
        </p:spPr>
      </p:pic>
      <p:sp>
        <p:nvSpPr>
          <p:cNvPr id="5" name="Rectangle 4">
            <a:extLst>
              <a:ext uri="{FF2B5EF4-FFF2-40B4-BE49-F238E27FC236}">
                <a16:creationId xmlns:a16="http://schemas.microsoft.com/office/drawing/2014/main" id="{8E543A28-3162-163B-95D1-95DD6F2CEA51}"/>
              </a:ext>
            </a:extLst>
          </p:cNvPr>
          <p:cNvSpPr/>
          <p:nvPr/>
        </p:nvSpPr>
        <p:spPr>
          <a:xfrm>
            <a:off x="2819400" y="3848100"/>
            <a:ext cx="14859000" cy="1600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5F658CC8-D566-224A-90D0-EA11A19ABB1D}"/>
              </a:ext>
            </a:extLst>
          </p:cNvPr>
          <p:cNvSpPr/>
          <p:nvPr/>
        </p:nvSpPr>
        <p:spPr>
          <a:xfrm>
            <a:off x="838200" y="7498080"/>
            <a:ext cx="16764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3" name="TextBox 2">
            <a:extLst>
              <a:ext uri="{FF2B5EF4-FFF2-40B4-BE49-F238E27FC236}">
                <a16:creationId xmlns:a16="http://schemas.microsoft.com/office/drawing/2014/main" id="{79AE2E12-0560-5A9F-06F6-4488F096AF7E}"/>
              </a:ext>
            </a:extLst>
          </p:cNvPr>
          <p:cNvSpPr txBox="1"/>
          <p:nvPr/>
        </p:nvSpPr>
        <p:spPr>
          <a:xfrm>
            <a:off x="6172200" y="1028700"/>
            <a:ext cx="3352800" cy="461665"/>
          </a:xfrm>
          <a:prstGeom prst="rect">
            <a:avLst/>
          </a:prstGeom>
          <a:noFill/>
        </p:spPr>
        <p:txBody>
          <a:bodyPr wrap="square" rtlCol="0">
            <a:spAutoFit/>
          </a:bodyPr>
          <a:lstStyle/>
          <a:p>
            <a:pPr algn="ctr"/>
            <a:r>
              <a:rPr lang="en-US" sz="2400" b="1" dirty="0">
                <a:solidFill>
                  <a:schemeClr val="bg1"/>
                </a:solidFill>
              </a:rPr>
              <a:t>Vendor Tax Settings</a:t>
            </a:r>
          </a:p>
        </p:txBody>
      </p:sp>
      <p:cxnSp>
        <p:nvCxnSpPr>
          <p:cNvPr id="7" name="Straight Arrow Connector 6">
            <a:extLst>
              <a:ext uri="{FF2B5EF4-FFF2-40B4-BE49-F238E27FC236}">
                <a16:creationId xmlns:a16="http://schemas.microsoft.com/office/drawing/2014/main" id="{ED425288-7EA4-5A81-E22C-7E70B22D7CCD}"/>
              </a:ext>
            </a:extLst>
          </p:cNvPr>
          <p:cNvCxnSpPr>
            <a:cxnSpLocks/>
          </p:cNvCxnSpPr>
          <p:nvPr/>
        </p:nvCxnSpPr>
        <p:spPr>
          <a:xfrm flipH="1">
            <a:off x="4724400" y="1497985"/>
            <a:ext cx="2499734" cy="23501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logo of a globe and a graduation cap&#10;&#10;Description automatically generated">
            <a:extLst>
              <a:ext uri="{FF2B5EF4-FFF2-40B4-BE49-F238E27FC236}">
                <a16:creationId xmlns:a16="http://schemas.microsoft.com/office/drawing/2014/main" id="{D0BCB28F-8967-7BA6-51FC-D7CE9E81E2D1}"/>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24212" y="302285"/>
            <a:ext cx="1600201" cy="1488415"/>
          </a:xfrm>
          <a:prstGeom prst="rect">
            <a:avLst/>
          </a:prstGeom>
        </p:spPr>
      </p:pic>
    </p:spTree>
    <p:extLst>
      <p:ext uri="{BB962C8B-B14F-4D97-AF65-F5344CB8AC3E}">
        <p14:creationId xmlns:p14="http://schemas.microsoft.com/office/powerpoint/2010/main" val="28683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ACD9238-CFE8-25F6-5855-2A6EE0B00432}"/>
              </a:ext>
            </a:extLst>
          </p:cNvPr>
          <p:cNvSpPr/>
          <p:nvPr/>
        </p:nvSpPr>
        <p:spPr>
          <a:xfrm>
            <a:off x="0" y="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pic>
        <p:nvPicPr>
          <p:cNvPr id="6" name="Picture 5" descr="A diagram of a process&#10;&#10;Description automatically generated">
            <a:extLst>
              <a:ext uri="{FF2B5EF4-FFF2-40B4-BE49-F238E27FC236}">
                <a16:creationId xmlns:a16="http://schemas.microsoft.com/office/drawing/2014/main" id="{9BF96AF8-9A08-4FD9-631D-413779DA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38300"/>
            <a:ext cx="11811001" cy="7320388"/>
          </a:xfrm>
          <a:prstGeom prst="rect">
            <a:avLst/>
          </a:prstGeom>
        </p:spPr>
      </p:pic>
      <p:sp>
        <p:nvSpPr>
          <p:cNvPr id="7" name="Freeform 4">
            <a:extLst>
              <a:ext uri="{FF2B5EF4-FFF2-40B4-BE49-F238E27FC236}">
                <a16:creationId xmlns:a16="http://schemas.microsoft.com/office/drawing/2014/main" id="{502D5675-A759-F605-11EC-417ECB7071C1}"/>
              </a:ext>
            </a:extLst>
          </p:cNvPr>
          <p:cNvSpPr/>
          <p:nvPr/>
        </p:nvSpPr>
        <p:spPr>
          <a:xfrm flipH="1">
            <a:off x="10364104" y="1638300"/>
            <a:ext cx="9675594" cy="8949360"/>
          </a:xfrm>
          <a:custGeom>
            <a:avLst/>
            <a:gdLst/>
            <a:ahLst/>
            <a:cxnLst/>
            <a:rect l="l" t="t" r="r" b="b"/>
            <a:pathLst>
              <a:path w="9675594" h="11692560">
                <a:moveTo>
                  <a:pt x="9675594" y="0"/>
                </a:moveTo>
                <a:lnTo>
                  <a:pt x="0" y="0"/>
                </a:lnTo>
                <a:lnTo>
                  <a:pt x="0" y="11692560"/>
                </a:lnTo>
                <a:lnTo>
                  <a:pt x="9675594" y="11692560"/>
                </a:lnTo>
                <a:lnTo>
                  <a:pt x="9675594" y="0"/>
                </a:lnTo>
                <a:close/>
              </a:path>
            </a:pathLst>
          </a:custGeom>
          <a:blipFill>
            <a:blip r:embed="rId4"/>
            <a:stretch>
              <a:fillRect/>
            </a:stretch>
          </a:blipFill>
        </p:spPr>
        <p:txBody>
          <a:bodyPr/>
          <a:lstStyle/>
          <a:p>
            <a:endParaRPr lang="en-US"/>
          </a:p>
        </p:txBody>
      </p:sp>
      <p:sp>
        <p:nvSpPr>
          <p:cNvPr id="8" name="TextBox 7">
            <a:extLst>
              <a:ext uri="{FF2B5EF4-FFF2-40B4-BE49-F238E27FC236}">
                <a16:creationId xmlns:a16="http://schemas.microsoft.com/office/drawing/2014/main" id="{164B48CD-297A-5ED9-42C0-09FA3795A1E5}"/>
              </a:ext>
            </a:extLst>
          </p:cNvPr>
          <p:cNvSpPr txBox="1"/>
          <p:nvPr/>
        </p:nvSpPr>
        <p:spPr>
          <a:xfrm>
            <a:off x="2134830" y="0"/>
            <a:ext cx="13030200" cy="1200778"/>
          </a:xfrm>
          <a:prstGeom prst="rect">
            <a:avLst/>
          </a:prstGeom>
          <a:noFill/>
        </p:spPr>
        <p:txBody>
          <a:bodyPr wrap="square" rtlCol="0">
            <a:spAutoFit/>
          </a:bodyPr>
          <a:lstStyle/>
          <a:p>
            <a:pPr algn="ctr"/>
            <a:r>
              <a:rPr lang="en-US" sz="7200" b="1" spc="-252" dirty="0">
                <a:solidFill>
                  <a:srgbClr val="00D9FF"/>
                </a:solidFill>
                <a:latin typeface="+mj-lt"/>
              </a:rPr>
              <a:t>Procure to Pay Cycle (P2P)</a:t>
            </a:r>
          </a:p>
        </p:txBody>
      </p:sp>
      <p:pic>
        <p:nvPicPr>
          <p:cNvPr id="9" name="Picture 8" descr="A logo of a globe and a graduation cap&#10;&#10;Description automatically generated">
            <a:extLst>
              <a:ext uri="{FF2B5EF4-FFF2-40B4-BE49-F238E27FC236}">
                <a16:creationId xmlns:a16="http://schemas.microsoft.com/office/drawing/2014/main" id="{1AEBFA1D-0A18-B5BF-1C2B-FC1418118398}"/>
              </a:ext>
            </a:extLst>
          </p:cNvPr>
          <p:cNvPicPr>
            <a:picLocks noChangeAspect="1"/>
          </p:cNvPicPr>
          <p:nvPr/>
        </p:nvPicPr>
        <p:blipFill>
          <a:blip r:embed="rId5" cstate="print">
            <a:alphaModFix/>
            <a:extLst>
              <a:ext uri="{BEBA8EAE-BF5A-486C-A8C5-ECC9F3942E4B}">
                <a14:imgProps xmlns:a14="http://schemas.microsoft.com/office/drawing/2010/main">
                  <a14:imgLayer r:embed="rId6">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154400" y="74943"/>
            <a:ext cx="1600201" cy="1488415"/>
          </a:xfrm>
          <a:prstGeom prst="rect">
            <a:avLst/>
          </a:prstGeom>
        </p:spPr>
      </p:pic>
    </p:spTree>
    <p:extLst>
      <p:ext uri="{BB962C8B-B14F-4D97-AF65-F5344CB8AC3E}">
        <p14:creationId xmlns:p14="http://schemas.microsoft.com/office/powerpoint/2010/main" val="1005755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9AC34B3-BD41-E591-98E7-83DA054039E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03E3CEF5-AE88-AB0C-5A96-CEC975380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61" y="2476500"/>
            <a:ext cx="17576078" cy="7467600"/>
          </a:xfrm>
          <a:prstGeom prst="rect">
            <a:avLst/>
          </a:prstGeom>
        </p:spPr>
      </p:pic>
      <p:sp>
        <p:nvSpPr>
          <p:cNvPr id="5" name="Rectangle 4">
            <a:extLst>
              <a:ext uri="{FF2B5EF4-FFF2-40B4-BE49-F238E27FC236}">
                <a16:creationId xmlns:a16="http://schemas.microsoft.com/office/drawing/2014/main" id="{048FE1A2-FEF6-B64C-2C28-470E497DE514}"/>
              </a:ext>
            </a:extLst>
          </p:cNvPr>
          <p:cNvSpPr/>
          <p:nvPr/>
        </p:nvSpPr>
        <p:spPr>
          <a:xfrm>
            <a:off x="6858000" y="7277100"/>
            <a:ext cx="4229084"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E544C785-9991-607A-BFEF-579CF4406934}"/>
              </a:ext>
            </a:extLst>
          </p:cNvPr>
          <p:cNvSpPr/>
          <p:nvPr/>
        </p:nvSpPr>
        <p:spPr>
          <a:xfrm>
            <a:off x="6324600" y="3009900"/>
            <a:ext cx="14478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3" name="Rectangle 2">
            <a:extLst>
              <a:ext uri="{FF2B5EF4-FFF2-40B4-BE49-F238E27FC236}">
                <a16:creationId xmlns:a16="http://schemas.microsoft.com/office/drawing/2014/main" id="{D5F462B2-0E8F-2A42-033E-83497BBFAE91}"/>
              </a:ext>
            </a:extLst>
          </p:cNvPr>
          <p:cNvSpPr/>
          <p:nvPr/>
        </p:nvSpPr>
        <p:spPr>
          <a:xfrm>
            <a:off x="4876800" y="6210300"/>
            <a:ext cx="762000" cy="3798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cxnSp>
        <p:nvCxnSpPr>
          <p:cNvPr id="7" name="Straight Arrow Connector 6">
            <a:extLst>
              <a:ext uri="{FF2B5EF4-FFF2-40B4-BE49-F238E27FC236}">
                <a16:creationId xmlns:a16="http://schemas.microsoft.com/office/drawing/2014/main" id="{D169F876-1768-C2C4-79BA-A560A3733D25}"/>
              </a:ext>
            </a:extLst>
          </p:cNvPr>
          <p:cNvCxnSpPr>
            <a:cxnSpLocks/>
          </p:cNvCxnSpPr>
          <p:nvPr/>
        </p:nvCxnSpPr>
        <p:spPr>
          <a:xfrm flipH="1">
            <a:off x="5638800" y="4229100"/>
            <a:ext cx="4038600" cy="2009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CAAF72-C211-87D6-C6A0-D73DA0D2CAEF}"/>
              </a:ext>
            </a:extLst>
          </p:cNvPr>
          <p:cNvCxnSpPr>
            <a:cxnSpLocks/>
          </p:cNvCxnSpPr>
          <p:nvPr/>
        </p:nvCxnSpPr>
        <p:spPr>
          <a:xfrm flipH="1">
            <a:off x="8140339" y="5753100"/>
            <a:ext cx="4204061" cy="14901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109E8B0-E638-766B-F7F5-47549B083D4B}"/>
              </a:ext>
            </a:extLst>
          </p:cNvPr>
          <p:cNvSpPr txBox="1"/>
          <p:nvPr/>
        </p:nvSpPr>
        <p:spPr>
          <a:xfrm>
            <a:off x="9829800" y="3929271"/>
            <a:ext cx="5029200" cy="400110"/>
          </a:xfrm>
          <a:prstGeom prst="rect">
            <a:avLst/>
          </a:prstGeom>
          <a:noFill/>
        </p:spPr>
        <p:txBody>
          <a:bodyPr wrap="square" rtlCol="0">
            <a:spAutoFit/>
          </a:bodyPr>
          <a:lstStyle/>
          <a:p>
            <a:r>
              <a:rPr lang="en-US" sz="2000" b="1" dirty="0"/>
              <a:t>Define the terms of the shipping process</a:t>
            </a:r>
          </a:p>
        </p:txBody>
      </p:sp>
      <p:sp>
        <p:nvSpPr>
          <p:cNvPr id="15" name="TextBox 14">
            <a:extLst>
              <a:ext uri="{FF2B5EF4-FFF2-40B4-BE49-F238E27FC236}">
                <a16:creationId xmlns:a16="http://schemas.microsoft.com/office/drawing/2014/main" id="{259778F1-7489-C81A-FDFE-66521D2A25BA}"/>
              </a:ext>
            </a:extLst>
          </p:cNvPr>
          <p:cNvSpPr txBox="1"/>
          <p:nvPr/>
        </p:nvSpPr>
        <p:spPr>
          <a:xfrm>
            <a:off x="12801600" y="5233823"/>
            <a:ext cx="4800600" cy="707886"/>
          </a:xfrm>
          <a:prstGeom prst="rect">
            <a:avLst/>
          </a:prstGeom>
          <a:noFill/>
        </p:spPr>
        <p:txBody>
          <a:bodyPr wrap="square" rtlCol="0">
            <a:spAutoFit/>
          </a:bodyPr>
          <a:lstStyle/>
          <a:p>
            <a:r>
              <a:rPr lang="en-US" sz="2000" b="1" dirty="0"/>
              <a:t>Determine where to ship the goods and send the invoice</a:t>
            </a:r>
            <a:r>
              <a:rPr lang="ar-EG" sz="2000" b="1" dirty="0"/>
              <a:t>.</a:t>
            </a:r>
            <a:endParaRPr lang="en-US" sz="2000" b="1" dirty="0"/>
          </a:p>
        </p:txBody>
      </p:sp>
      <p:pic>
        <p:nvPicPr>
          <p:cNvPr id="16" name="Picture 15" descr="A logo of a globe and a graduation cap&#10;&#10;Description automatically generated">
            <a:extLst>
              <a:ext uri="{FF2B5EF4-FFF2-40B4-BE49-F238E27FC236}">
                <a16:creationId xmlns:a16="http://schemas.microsoft.com/office/drawing/2014/main" id="{4CCF78D1-A7B8-AC46-D012-1642B337D9D7}"/>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154400" y="487224"/>
            <a:ext cx="1600201" cy="1488415"/>
          </a:xfrm>
          <a:prstGeom prst="rect">
            <a:avLst/>
          </a:prstGeom>
        </p:spPr>
      </p:pic>
    </p:spTree>
    <p:extLst>
      <p:ext uri="{BB962C8B-B14F-4D97-AF65-F5344CB8AC3E}">
        <p14:creationId xmlns:p14="http://schemas.microsoft.com/office/powerpoint/2010/main" val="222470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32977EE-8FA6-560B-DA2C-8AE5D368827A}"/>
              </a:ext>
            </a:extLst>
          </p:cNvPr>
          <p:cNvSpPr/>
          <p:nvPr/>
        </p:nvSpPr>
        <p:spPr>
          <a:xfrm>
            <a:off x="3923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1FDC48EC-4834-E07B-FEA5-F7CEC4E4C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61" y="2018177"/>
            <a:ext cx="17576078" cy="7653768"/>
          </a:xfrm>
          <a:prstGeom prst="rect">
            <a:avLst/>
          </a:prstGeom>
        </p:spPr>
      </p:pic>
      <p:sp>
        <p:nvSpPr>
          <p:cNvPr id="5" name="Rectangle 4">
            <a:extLst>
              <a:ext uri="{FF2B5EF4-FFF2-40B4-BE49-F238E27FC236}">
                <a16:creationId xmlns:a16="http://schemas.microsoft.com/office/drawing/2014/main" id="{DF7BD5A2-F08A-FC65-CF7C-FE65A7E11662}"/>
              </a:ext>
            </a:extLst>
          </p:cNvPr>
          <p:cNvSpPr/>
          <p:nvPr/>
        </p:nvSpPr>
        <p:spPr>
          <a:xfrm>
            <a:off x="11766394" y="4085442"/>
            <a:ext cx="4762484" cy="18962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84598A81-3B15-F483-92BA-3129058AA87B}"/>
              </a:ext>
            </a:extLst>
          </p:cNvPr>
          <p:cNvSpPr/>
          <p:nvPr/>
        </p:nvSpPr>
        <p:spPr>
          <a:xfrm>
            <a:off x="4114800" y="4085442"/>
            <a:ext cx="4762484" cy="2116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Rectangle 6">
            <a:extLst>
              <a:ext uri="{FF2B5EF4-FFF2-40B4-BE49-F238E27FC236}">
                <a16:creationId xmlns:a16="http://schemas.microsoft.com/office/drawing/2014/main" id="{27200FE0-751B-0526-2D9D-03831F90CC09}"/>
              </a:ext>
            </a:extLst>
          </p:cNvPr>
          <p:cNvSpPr/>
          <p:nvPr/>
        </p:nvSpPr>
        <p:spPr>
          <a:xfrm>
            <a:off x="838200" y="9258300"/>
            <a:ext cx="1524000" cy="3385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3" name="TextBox 2">
            <a:extLst>
              <a:ext uri="{FF2B5EF4-FFF2-40B4-BE49-F238E27FC236}">
                <a16:creationId xmlns:a16="http://schemas.microsoft.com/office/drawing/2014/main" id="{380330FC-66CE-9FE4-4555-EBA5A4B908C5}"/>
              </a:ext>
            </a:extLst>
          </p:cNvPr>
          <p:cNvSpPr txBox="1"/>
          <p:nvPr/>
        </p:nvSpPr>
        <p:spPr>
          <a:xfrm>
            <a:off x="4114800" y="571500"/>
            <a:ext cx="7010400" cy="584775"/>
          </a:xfrm>
          <a:prstGeom prst="rect">
            <a:avLst/>
          </a:prstGeom>
          <a:noFill/>
        </p:spPr>
        <p:txBody>
          <a:bodyPr wrap="square" rtlCol="0">
            <a:spAutoFit/>
          </a:bodyPr>
          <a:lstStyle/>
          <a:p>
            <a:pPr algn="ctr"/>
            <a:r>
              <a:rPr lang="en-US" sz="3200" b="1" dirty="0">
                <a:solidFill>
                  <a:schemeClr val="bg1"/>
                </a:solidFill>
              </a:rPr>
              <a:t>Terms of receipt and duration </a:t>
            </a:r>
          </a:p>
        </p:txBody>
      </p:sp>
      <p:cxnSp>
        <p:nvCxnSpPr>
          <p:cNvPr id="8" name="Straight Arrow Connector 7">
            <a:extLst>
              <a:ext uri="{FF2B5EF4-FFF2-40B4-BE49-F238E27FC236}">
                <a16:creationId xmlns:a16="http://schemas.microsoft.com/office/drawing/2014/main" id="{18CA5C27-092A-28AB-D537-8D461AB0E93A}"/>
              </a:ext>
            </a:extLst>
          </p:cNvPr>
          <p:cNvCxnSpPr>
            <a:cxnSpLocks/>
          </p:cNvCxnSpPr>
          <p:nvPr/>
        </p:nvCxnSpPr>
        <p:spPr>
          <a:xfrm flipH="1">
            <a:off x="5715000" y="1156275"/>
            <a:ext cx="2057400" cy="29291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6416FD-1280-252E-AF3F-AA4D4D6BB560}"/>
              </a:ext>
            </a:extLst>
          </p:cNvPr>
          <p:cNvCxnSpPr>
            <a:cxnSpLocks/>
          </p:cNvCxnSpPr>
          <p:nvPr/>
        </p:nvCxnSpPr>
        <p:spPr>
          <a:xfrm>
            <a:off x="7820038" y="1156275"/>
            <a:ext cx="5108365" cy="29291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logo of a globe and a graduation cap&#10;&#10;Description automatically generated">
            <a:extLst>
              <a:ext uri="{FF2B5EF4-FFF2-40B4-BE49-F238E27FC236}">
                <a16:creationId xmlns:a16="http://schemas.microsoft.com/office/drawing/2014/main" id="{83181993-E410-56D4-9451-2E2D00C1B309}"/>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484239" y="215312"/>
            <a:ext cx="1600201" cy="1488415"/>
          </a:xfrm>
          <a:prstGeom prst="rect">
            <a:avLst/>
          </a:prstGeom>
        </p:spPr>
      </p:pic>
    </p:spTree>
    <p:extLst>
      <p:ext uri="{BB962C8B-B14F-4D97-AF65-F5344CB8AC3E}">
        <p14:creationId xmlns:p14="http://schemas.microsoft.com/office/powerpoint/2010/main" val="388421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5043D9B-67B0-D228-B329-E7EA766A3FCF}"/>
              </a:ext>
            </a:extLst>
          </p:cNvPr>
          <p:cNvSpPr/>
          <p:nvPr/>
        </p:nvSpPr>
        <p:spPr>
          <a:xfrm>
            <a:off x="0" y="-8057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127B843B-DF83-A3C7-AD17-47D486EBA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85900"/>
            <a:ext cx="17547499" cy="8440328"/>
          </a:xfrm>
          <a:prstGeom prst="rect">
            <a:avLst/>
          </a:prstGeom>
        </p:spPr>
      </p:pic>
      <p:sp>
        <p:nvSpPr>
          <p:cNvPr id="5" name="Rectangle 4">
            <a:extLst>
              <a:ext uri="{FF2B5EF4-FFF2-40B4-BE49-F238E27FC236}">
                <a16:creationId xmlns:a16="http://schemas.microsoft.com/office/drawing/2014/main" id="{BD05B59B-286E-5106-715E-69DA84C698F7}"/>
              </a:ext>
            </a:extLst>
          </p:cNvPr>
          <p:cNvSpPr/>
          <p:nvPr/>
        </p:nvSpPr>
        <p:spPr>
          <a:xfrm>
            <a:off x="3002280" y="7687458"/>
            <a:ext cx="6903720" cy="3516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9598A6DF-5A31-F9DE-EED5-09A88A0A63A5}"/>
              </a:ext>
            </a:extLst>
          </p:cNvPr>
          <p:cNvSpPr/>
          <p:nvPr/>
        </p:nvSpPr>
        <p:spPr>
          <a:xfrm>
            <a:off x="2895600" y="3924300"/>
            <a:ext cx="6629400" cy="227725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Rectangle 6">
            <a:extLst>
              <a:ext uri="{FF2B5EF4-FFF2-40B4-BE49-F238E27FC236}">
                <a16:creationId xmlns:a16="http://schemas.microsoft.com/office/drawing/2014/main" id="{BBF8AE85-D783-CC6A-B7B2-C4DE0B682CDF}"/>
              </a:ext>
            </a:extLst>
          </p:cNvPr>
          <p:cNvSpPr/>
          <p:nvPr/>
        </p:nvSpPr>
        <p:spPr>
          <a:xfrm>
            <a:off x="914400" y="7886700"/>
            <a:ext cx="16764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3" name="TextBox 2">
            <a:extLst>
              <a:ext uri="{FF2B5EF4-FFF2-40B4-BE49-F238E27FC236}">
                <a16:creationId xmlns:a16="http://schemas.microsoft.com/office/drawing/2014/main" id="{EF75B165-B75F-E096-8D59-44C392595EFC}"/>
              </a:ext>
            </a:extLst>
          </p:cNvPr>
          <p:cNvSpPr txBox="1"/>
          <p:nvPr/>
        </p:nvSpPr>
        <p:spPr>
          <a:xfrm>
            <a:off x="3962400" y="371024"/>
            <a:ext cx="8229600" cy="584775"/>
          </a:xfrm>
          <a:prstGeom prst="rect">
            <a:avLst/>
          </a:prstGeom>
          <a:noFill/>
        </p:spPr>
        <p:txBody>
          <a:bodyPr wrap="square" rtlCol="0">
            <a:spAutoFit/>
          </a:bodyPr>
          <a:lstStyle/>
          <a:p>
            <a:r>
              <a:rPr lang="en-US" sz="3200" b="1" dirty="0">
                <a:solidFill>
                  <a:schemeClr val="bg1"/>
                </a:solidFill>
              </a:rPr>
              <a:t>Optimization of payment methods</a:t>
            </a:r>
          </a:p>
        </p:txBody>
      </p:sp>
      <p:cxnSp>
        <p:nvCxnSpPr>
          <p:cNvPr id="8" name="Straight Arrow Connector 7">
            <a:extLst>
              <a:ext uri="{FF2B5EF4-FFF2-40B4-BE49-F238E27FC236}">
                <a16:creationId xmlns:a16="http://schemas.microsoft.com/office/drawing/2014/main" id="{98B146D0-0571-619F-241F-32B355673588}"/>
              </a:ext>
            </a:extLst>
          </p:cNvPr>
          <p:cNvCxnSpPr>
            <a:cxnSpLocks/>
          </p:cNvCxnSpPr>
          <p:nvPr/>
        </p:nvCxnSpPr>
        <p:spPr>
          <a:xfrm flipH="1">
            <a:off x="5638800" y="955799"/>
            <a:ext cx="685800" cy="29685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logo of a globe and a graduation cap&#10;&#10;Description automatically generated">
            <a:extLst>
              <a:ext uri="{FF2B5EF4-FFF2-40B4-BE49-F238E27FC236}">
                <a16:creationId xmlns:a16="http://schemas.microsoft.com/office/drawing/2014/main" id="{F666408E-F747-0B4B-FB81-C7350353FA45}"/>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497299" y="-25375"/>
            <a:ext cx="1600201" cy="1488415"/>
          </a:xfrm>
          <a:prstGeom prst="rect">
            <a:avLst/>
          </a:prstGeom>
        </p:spPr>
      </p:pic>
    </p:spTree>
    <p:extLst>
      <p:ext uri="{BB962C8B-B14F-4D97-AF65-F5344CB8AC3E}">
        <p14:creationId xmlns:p14="http://schemas.microsoft.com/office/powerpoint/2010/main" val="7431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E3ACF1-0716-5011-D6E3-947BEEEC965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27DD6DC5-E116-9B4F-36CB-F42AB7A51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51" y="2290265"/>
            <a:ext cx="17155750" cy="7535390"/>
          </a:xfrm>
          <a:prstGeom prst="rect">
            <a:avLst/>
          </a:prstGeom>
        </p:spPr>
      </p:pic>
      <p:sp>
        <p:nvSpPr>
          <p:cNvPr id="5" name="Rectangle 4">
            <a:extLst>
              <a:ext uri="{FF2B5EF4-FFF2-40B4-BE49-F238E27FC236}">
                <a16:creationId xmlns:a16="http://schemas.microsoft.com/office/drawing/2014/main" id="{E0E99E66-5505-64D6-9724-5D2E5E63D332}"/>
              </a:ext>
            </a:extLst>
          </p:cNvPr>
          <p:cNvSpPr/>
          <p:nvPr/>
        </p:nvSpPr>
        <p:spPr>
          <a:xfrm>
            <a:off x="4495800" y="4076700"/>
            <a:ext cx="4229084" cy="1600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6" name="Rectangle 5">
            <a:extLst>
              <a:ext uri="{FF2B5EF4-FFF2-40B4-BE49-F238E27FC236}">
                <a16:creationId xmlns:a16="http://schemas.microsoft.com/office/drawing/2014/main" id="{62261C8B-43FF-20FE-3B8E-A20D3EE54B04}"/>
              </a:ext>
            </a:extLst>
          </p:cNvPr>
          <p:cNvSpPr/>
          <p:nvPr/>
        </p:nvSpPr>
        <p:spPr>
          <a:xfrm>
            <a:off x="11887200" y="2705100"/>
            <a:ext cx="4229084" cy="1066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7" name="Rectangle 6">
            <a:extLst>
              <a:ext uri="{FF2B5EF4-FFF2-40B4-BE49-F238E27FC236}">
                <a16:creationId xmlns:a16="http://schemas.microsoft.com/office/drawing/2014/main" id="{6374C164-11D3-2D7F-93B9-E99B6A847CF5}"/>
              </a:ext>
            </a:extLst>
          </p:cNvPr>
          <p:cNvSpPr/>
          <p:nvPr/>
        </p:nvSpPr>
        <p:spPr>
          <a:xfrm>
            <a:off x="761999" y="9258910"/>
            <a:ext cx="1752601" cy="3041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3" name="Rectangle 2">
            <a:extLst>
              <a:ext uri="{FF2B5EF4-FFF2-40B4-BE49-F238E27FC236}">
                <a16:creationId xmlns:a16="http://schemas.microsoft.com/office/drawing/2014/main" id="{4B207FCF-7117-32F7-84D5-891934E62D25}"/>
              </a:ext>
            </a:extLst>
          </p:cNvPr>
          <p:cNvSpPr/>
          <p:nvPr/>
        </p:nvSpPr>
        <p:spPr>
          <a:xfrm>
            <a:off x="12325374" y="4152900"/>
            <a:ext cx="4229084" cy="12573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8" name="Rectangle 7">
            <a:extLst>
              <a:ext uri="{FF2B5EF4-FFF2-40B4-BE49-F238E27FC236}">
                <a16:creationId xmlns:a16="http://schemas.microsoft.com/office/drawing/2014/main" id="{CA594B6F-41A3-631E-2AAD-FAEB7E68D931}"/>
              </a:ext>
            </a:extLst>
          </p:cNvPr>
          <p:cNvSpPr/>
          <p:nvPr/>
        </p:nvSpPr>
        <p:spPr>
          <a:xfrm>
            <a:off x="4719042" y="2705100"/>
            <a:ext cx="4229084" cy="94409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p:txBody>
      </p:sp>
      <p:sp>
        <p:nvSpPr>
          <p:cNvPr id="9" name="TextBox 8">
            <a:extLst>
              <a:ext uri="{FF2B5EF4-FFF2-40B4-BE49-F238E27FC236}">
                <a16:creationId xmlns:a16="http://schemas.microsoft.com/office/drawing/2014/main" id="{DE80C613-DFA8-8DAC-BD81-6D2E31EC1BBC}"/>
              </a:ext>
            </a:extLst>
          </p:cNvPr>
          <p:cNvSpPr txBox="1"/>
          <p:nvPr/>
        </p:nvSpPr>
        <p:spPr>
          <a:xfrm>
            <a:off x="1524000" y="1043970"/>
            <a:ext cx="13792200" cy="523220"/>
          </a:xfrm>
          <a:prstGeom prst="rect">
            <a:avLst/>
          </a:prstGeom>
          <a:noFill/>
        </p:spPr>
        <p:txBody>
          <a:bodyPr wrap="square" rtlCol="0">
            <a:spAutoFit/>
          </a:bodyPr>
          <a:lstStyle/>
          <a:p>
            <a:r>
              <a:rPr lang="en-US" sz="2800" b="1" dirty="0">
                <a:solidFill>
                  <a:schemeClr val="bg1"/>
                </a:solidFill>
              </a:rPr>
              <a:t>The process of managing invoices in terms of matching, payment terms and validation</a:t>
            </a:r>
          </a:p>
        </p:txBody>
      </p:sp>
      <p:cxnSp>
        <p:nvCxnSpPr>
          <p:cNvPr id="10" name="Straight Arrow Connector 9">
            <a:extLst>
              <a:ext uri="{FF2B5EF4-FFF2-40B4-BE49-F238E27FC236}">
                <a16:creationId xmlns:a16="http://schemas.microsoft.com/office/drawing/2014/main" id="{9A0AD156-682D-83FE-79C3-0F8836AFA740}"/>
              </a:ext>
            </a:extLst>
          </p:cNvPr>
          <p:cNvCxnSpPr>
            <a:cxnSpLocks/>
          </p:cNvCxnSpPr>
          <p:nvPr/>
        </p:nvCxnSpPr>
        <p:spPr>
          <a:xfrm flipH="1">
            <a:off x="8915400" y="1714500"/>
            <a:ext cx="424476" cy="1075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44B121-70A7-1B7B-927D-C89CFBBE002D}"/>
              </a:ext>
            </a:extLst>
          </p:cNvPr>
          <p:cNvCxnSpPr>
            <a:cxnSpLocks/>
          </p:cNvCxnSpPr>
          <p:nvPr/>
        </p:nvCxnSpPr>
        <p:spPr>
          <a:xfrm>
            <a:off x="9339876" y="1714500"/>
            <a:ext cx="2547324" cy="990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D49C69-B9E6-7C06-7BA5-54153ED7D8FF}"/>
              </a:ext>
            </a:extLst>
          </p:cNvPr>
          <p:cNvCxnSpPr>
            <a:cxnSpLocks/>
          </p:cNvCxnSpPr>
          <p:nvPr/>
        </p:nvCxnSpPr>
        <p:spPr>
          <a:xfrm flipH="1">
            <a:off x="8724884" y="1733089"/>
            <a:ext cx="647718" cy="23436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C9E2B1-FEFD-AF4F-60AD-ADADDDE40E8A}"/>
              </a:ext>
            </a:extLst>
          </p:cNvPr>
          <p:cNvCxnSpPr>
            <a:cxnSpLocks/>
          </p:cNvCxnSpPr>
          <p:nvPr/>
        </p:nvCxnSpPr>
        <p:spPr>
          <a:xfrm>
            <a:off x="9363040" y="1765647"/>
            <a:ext cx="2962334" cy="23872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logo of a globe and a graduation cap&#10;&#10;Description automatically generated">
            <a:extLst>
              <a:ext uri="{FF2B5EF4-FFF2-40B4-BE49-F238E27FC236}">
                <a16:creationId xmlns:a16="http://schemas.microsoft.com/office/drawing/2014/main" id="{7F9B0211-36C1-F36C-28DD-627F27BD205B}"/>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230600" y="244674"/>
            <a:ext cx="1600201" cy="1488415"/>
          </a:xfrm>
          <a:prstGeom prst="rect">
            <a:avLst/>
          </a:prstGeom>
        </p:spPr>
      </p:pic>
    </p:spTree>
    <p:extLst>
      <p:ext uri="{BB962C8B-B14F-4D97-AF65-F5344CB8AC3E}">
        <p14:creationId xmlns:p14="http://schemas.microsoft.com/office/powerpoint/2010/main" val="339313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3" name="Freeform 3"/>
          <p:cNvSpPr/>
          <p:nvPr/>
        </p:nvSpPr>
        <p:spPr>
          <a:xfrm>
            <a:off x="1011494" y="1427469"/>
            <a:ext cx="10988834" cy="7432062"/>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099413" y="3789181"/>
            <a:ext cx="553119" cy="553119"/>
          </a:xfrm>
          <a:custGeom>
            <a:avLst/>
            <a:gdLst/>
            <a:ahLst/>
            <a:cxnLst/>
            <a:rect l="l" t="t" r="r" b="b"/>
            <a:pathLst>
              <a:path w="553119" h="553119">
                <a:moveTo>
                  <a:pt x="0" y="0"/>
                </a:moveTo>
                <a:lnTo>
                  <a:pt x="553118" y="0"/>
                </a:lnTo>
                <a:lnTo>
                  <a:pt x="553118" y="553118"/>
                </a:lnTo>
                <a:lnTo>
                  <a:pt x="0" y="5531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a:off x="2099413" y="5012748"/>
            <a:ext cx="553119" cy="553119"/>
          </a:xfrm>
          <a:custGeom>
            <a:avLst/>
            <a:gdLst/>
            <a:ahLst/>
            <a:cxnLst/>
            <a:rect l="l" t="t" r="r" b="b"/>
            <a:pathLst>
              <a:path w="553119" h="553119">
                <a:moveTo>
                  <a:pt x="0" y="0"/>
                </a:moveTo>
                <a:lnTo>
                  <a:pt x="553118" y="0"/>
                </a:lnTo>
                <a:lnTo>
                  <a:pt x="553118" y="553118"/>
                </a:lnTo>
                <a:lnTo>
                  <a:pt x="0" y="55311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2099413" y="6279602"/>
            <a:ext cx="553119" cy="553119"/>
          </a:xfrm>
          <a:custGeom>
            <a:avLst/>
            <a:gdLst/>
            <a:ahLst/>
            <a:cxnLst/>
            <a:rect l="l" t="t" r="r" b="b"/>
            <a:pathLst>
              <a:path w="553119" h="553119">
                <a:moveTo>
                  <a:pt x="0" y="0"/>
                </a:moveTo>
                <a:lnTo>
                  <a:pt x="553118" y="0"/>
                </a:lnTo>
                <a:lnTo>
                  <a:pt x="553118" y="553119"/>
                </a:lnTo>
                <a:lnTo>
                  <a:pt x="0" y="5531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2465209" y="1427469"/>
            <a:ext cx="4794091" cy="7432062"/>
          </a:xfrm>
          <a:custGeom>
            <a:avLst/>
            <a:gdLst/>
            <a:ahLst/>
            <a:cxnLst/>
            <a:rect l="l" t="t" r="r" b="b"/>
            <a:pathLst>
              <a:path w="4794091" h="7432062">
                <a:moveTo>
                  <a:pt x="0" y="0"/>
                </a:moveTo>
                <a:lnTo>
                  <a:pt x="4794091" y="0"/>
                </a:lnTo>
                <a:lnTo>
                  <a:pt x="4794091" y="7432062"/>
                </a:lnTo>
                <a:lnTo>
                  <a:pt x="0" y="7432062"/>
                </a:lnTo>
                <a:lnTo>
                  <a:pt x="0" y="0"/>
                </a:lnTo>
                <a:close/>
              </a:path>
            </a:pathLst>
          </a:custGeom>
          <a:blipFill>
            <a:blip r:embed="rId11"/>
            <a:stretch>
              <a:fillRect l="-72871" r="-59812"/>
            </a:stretch>
          </a:blipFill>
        </p:spPr>
        <p:txBody>
          <a:bodyPr/>
          <a:lstStyle/>
          <a:p>
            <a:endParaRPr lang="en-US"/>
          </a:p>
        </p:txBody>
      </p:sp>
      <p:sp>
        <p:nvSpPr>
          <p:cNvPr id="9" name="TextBox 9"/>
          <p:cNvSpPr txBox="1"/>
          <p:nvPr/>
        </p:nvSpPr>
        <p:spPr>
          <a:xfrm>
            <a:off x="2099413" y="2439700"/>
            <a:ext cx="7291946" cy="978006"/>
          </a:xfrm>
          <a:prstGeom prst="rect">
            <a:avLst/>
          </a:prstGeom>
        </p:spPr>
        <p:txBody>
          <a:bodyPr lIns="0" tIns="0" rIns="0" bIns="0" rtlCol="0" anchor="t">
            <a:spAutoFit/>
          </a:bodyPr>
          <a:lstStyle/>
          <a:p>
            <a:pPr marL="0" lvl="1" indent="0" algn="l">
              <a:lnSpc>
                <a:spcPts val="5906"/>
              </a:lnSpc>
              <a:spcBef>
                <a:spcPct val="0"/>
              </a:spcBef>
            </a:pPr>
            <a:r>
              <a:rPr lang="en-US" sz="7203" spc="-252">
                <a:solidFill>
                  <a:srgbClr val="00D9FF"/>
                </a:solidFill>
                <a:latin typeface="Cheddar"/>
                <a:ea typeface="Cheddar"/>
                <a:cs typeface="Cheddar"/>
                <a:sym typeface="Cheddar"/>
              </a:rPr>
              <a:t>OUR CONTACT</a:t>
            </a:r>
          </a:p>
        </p:txBody>
      </p:sp>
      <p:sp>
        <p:nvSpPr>
          <p:cNvPr id="10" name="TextBox 10"/>
          <p:cNvSpPr txBox="1"/>
          <p:nvPr/>
        </p:nvSpPr>
        <p:spPr>
          <a:xfrm>
            <a:off x="3102469" y="3777751"/>
            <a:ext cx="5500246" cy="506441"/>
          </a:xfrm>
          <a:prstGeom prst="rect">
            <a:avLst/>
          </a:prstGeom>
        </p:spPr>
        <p:txBody>
          <a:bodyPr lIns="0" tIns="0" rIns="0" bIns="0" rtlCol="0" anchor="t">
            <a:spAutoFit/>
          </a:bodyPr>
          <a:lstStyle/>
          <a:p>
            <a:pPr marL="0" lvl="0" indent="0" algn="l">
              <a:lnSpc>
                <a:spcPts val="4110"/>
              </a:lnSpc>
              <a:spcBef>
                <a:spcPct val="0"/>
              </a:spcBef>
            </a:pPr>
            <a:r>
              <a:rPr lang="en-US" sz="2936" u="none" strike="noStrike" dirty="0">
                <a:solidFill>
                  <a:srgbClr val="FFFFFF"/>
                </a:solidFill>
                <a:latin typeface="Roboto"/>
                <a:ea typeface="Roboto"/>
                <a:cs typeface="Roboto"/>
                <a:sym typeface="Roboto"/>
              </a:rPr>
              <a:t>+0201093254471</a:t>
            </a:r>
          </a:p>
        </p:txBody>
      </p:sp>
      <p:sp>
        <p:nvSpPr>
          <p:cNvPr id="12" name="TextBox 12"/>
          <p:cNvSpPr txBox="1"/>
          <p:nvPr/>
        </p:nvSpPr>
        <p:spPr>
          <a:xfrm>
            <a:off x="2949789" y="5012748"/>
            <a:ext cx="7112244" cy="506441"/>
          </a:xfrm>
          <a:prstGeom prst="rect">
            <a:avLst/>
          </a:prstGeom>
        </p:spPr>
        <p:txBody>
          <a:bodyPr lIns="0" tIns="0" rIns="0" bIns="0" rtlCol="0" anchor="t">
            <a:spAutoFit/>
          </a:bodyPr>
          <a:lstStyle/>
          <a:p>
            <a:pPr marL="0" lvl="0" indent="0" algn="l">
              <a:lnSpc>
                <a:spcPts val="4110"/>
              </a:lnSpc>
              <a:spcBef>
                <a:spcPct val="0"/>
              </a:spcBef>
            </a:pPr>
            <a:r>
              <a:rPr lang="en-US" sz="2936" u="none" strike="noStrike" dirty="0">
                <a:solidFill>
                  <a:srgbClr val="FFFFFF"/>
                </a:solidFill>
                <a:latin typeface="Roboto"/>
                <a:ea typeface="Roboto"/>
                <a:cs typeface="Roboto"/>
                <a:sym typeface="Roboto"/>
              </a:rPr>
              <a:t>ibrahimaboukhalil83edu@gmail.com</a:t>
            </a:r>
          </a:p>
        </p:txBody>
      </p:sp>
      <p:sp>
        <p:nvSpPr>
          <p:cNvPr id="13" name="TextBox 13"/>
          <p:cNvSpPr txBox="1"/>
          <p:nvPr/>
        </p:nvSpPr>
        <p:spPr>
          <a:xfrm>
            <a:off x="2971912" y="6393330"/>
            <a:ext cx="7460011" cy="506441"/>
          </a:xfrm>
          <a:prstGeom prst="rect">
            <a:avLst/>
          </a:prstGeom>
        </p:spPr>
        <p:txBody>
          <a:bodyPr lIns="0" tIns="0" rIns="0" bIns="0" rtlCol="0" anchor="t">
            <a:spAutoFit/>
          </a:bodyPr>
          <a:lstStyle/>
          <a:p>
            <a:pPr marL="0" lvl="0" indent="0" algn="l">
              <a:lnSpc>
                <a:spcPts val="4110"/>
              </a:lnSpc>
              <a:spcBef>
                <a:spcPct val="0"/>
              </a:spcBef>
            </a:pPr>
            <a:r>
              <a:rPr lang="en-US" sz="2936" u="none" strike="noStrike" dirty="0">
                <a:solidFill>
                  <a:srgbClr val="FFFFFF"/>
                </a:solidFill>
                <a:latin typeface="Roboto"/>
                <a:ea typeface="Roboto"/>
                <a:cs typeface="Roboto"/>
                <a:sym typeface="Roboto"/>
              </a:rPr>
              <a:t>Giza_6 October_Zahraa New October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46" b="-68730"/>
            </a:stretch>
          </a:blipFill>
        </p:spPr>
        <p:txBody>
          <a:bodyPr/>
          <a:lstStyle/>
          <a:p>
            <a:endParaRPr lang="en-US"/>
          </a:p>
        </p:txBody>
      </p:sp>
      <p:sp>
        <p:nvSpPr>
          <p:cNvPr id="3" name="TextBox 3"/>
          <p:cNvSpPr txBox="1"/>
          <p:nvPr/>
        </p:nvSpPr>
        <p:spPr>
          <a:xfrm>
            <a:off x="1413135" y="3882412"/>
            <a:ext cx="15461730" cy="3854547"/>
          </a:xfrm>
          <a:prstGeom prst="rect">
            <a:avLst/>
          </a:prstGeom>
        </p:spPr>
        <p:txBody>
          <a:bodyPr lIns="0" tIns="0" rIns="0" bIns="0" rtlCol="0" anchor="t">
            <a:spAutoFit/>
          </a:bodyPr>
          <a:lstStyle/>
          <a:p>
            <a:pPr algn="ctr">
              <a:lnSpc>
                <a:spcPts val="23346"/>
              </a:lnSpc>
            </a:pPr>
            <a:r>
              <a:rPr lang="en-US" sz="28471" spc="-996">
                <a:solidFill>
                  <a:srgbClr val="00D9FF"/>
                </a:solidFill>
                <a:latin typeface="Cheddar"/>
                <a:ea typeface="Cheddar"/>
                <a:cs typeface="Cheddar"/>
                <a:sym typeface="Cheddar"/>
              </a:rPr>
              <a:t>THANK YOU</a:t>
            </a:r>
          </a:p>
        </p:txBody>
      </p:sp>
      <p:sp>
        <p:nvSpPr>
          <p:cNvPr id="4" name="Freeform 4"/>
          <p:cNvSpPr/>
          <p:nvPr/>
        </p:nvSpPr>
        <p:spPr>
          <a:xfrm>
            <a:off x="4698132" y="6122370"/>
            <a:ext cx="8891736" cy="4678186"/>
          </a:xfrm>
          <a:custGeom>
            <a:avLst/>
            <a:gdLst/>
            <a:ahLst/>
            <a:cxnLst/>
            <a:rect l="l" t="t" r="r" b="b"/>
            <a:pathLst>
              <a:path w="8891736" h="4678186">
                <a:moveTo>
                  <a:pt x="0" y="0"/>
                </a:moveTo>
                <a:lnTo>
                  <a:pt x="8891736" y="0"/>
                </a:lnTo>
                <a:lnTo>
                  <a:pt x="8891736" y="4678186"/>
                </a:lnTo>
                <a:lnTo>
                  <a:pt x="0" y="4678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sp>
        <p:nvSpPr>
          <p:cNvPr id="3" name="Freeform 3"/>
          <p:cNvSpPr/>
          <p:nvPr/>
        </p:nvSpPr>
        <p:spPr>
          <a:xfrm>
            <a:off x="1028700" y="1427469"/>
            <a:ext cx="10988834" cy="7432062"/>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9391359" y="266700"/>
            <a:ext cx="9675594" cy="11692560"/>
          </a:xfrm>
          <a:custGeom>
            <a:avLst/>
            <a:gdLst/>
            <a:ahLst/>
            <a:cxnLst/>
            <a:rect l="l" t="t" r="r" b="b"/>
            <a:pathLst>
              <a:path w="9675594" h="11692560">
                <a:moveTo>
                  <a:pt x="9675594" y="0"/>
                </a:moveTo>
                <a:lnTo>
                  <a:pt x="0" y="0"/>
                </a:lnTo>
                <a:lnTo>
                  <a:pt x="0" y="11692560"/>
                </a:lnTo>
                <a:lnTo>
                  <a:pt x="9675594" y="11692560"/>
                </a:lnTo>
                <a:lnTo>
                  <a:pt x="9675594" y="0"/>
                </a:lnTo>
                <a:close/>
              </a:path>
            </a:pathLst>
          </a:custGeom>
          <a:blipFill>
            <a:blip r:embed="rId5"/>
            <a:stretch>
              <a:fillRect/>
            </a:stretch>
          </a:blipFill>
        </p:spPr>
        <p:txBody>
          <a:bodyPr/>
          <a:lstStyle/>
          <a:p>
            <a:endParaRPr lang="en-US"/>
          </a:p>
        </p:txBody>
      </p:sp>
      <p:sp>
        <p:nvSpPr>
          <p:cNvPr id="5" name="TextBox 5"/>
          <p:cNvSpPr txBox="1"/>
          <p:nvPr/>
        </p:nvSpPr>
        <p:spPr>
          <a:xfrm>
            <a:off x="2099413" y="2811175"/>
            <a:ext cx="7291946" cy="978006"/>
          </a:xfrm>
          <a:prstGeom prst="rect">
            <a:avLst/>
          </a:prstGeom>
        </p:spPr>
        <p:txBody>
          <a:bodyPr lIns="0" tIns="0" rIns="0" bIns="0" rtlCol="0" anchor="t">
            <a:spAutoFit/>
          </a:bodyPr>
          <a:lstStyle/>
          <a:p>
            <a:pPr marL="0" lvl="1" indent="0" algn="l">
              <a:lnSpc>
                <a:spcPts val="5906"/>
              </a:lnSpc>
              <a:spcBef>
                <a:spcPct val="0"/>
              </a:spcBef>
            </a:pPr>
            <a:r>
              <a:rPr lang="en-US" sz="7203" spc="-252" dirty="0">
                <a:solidFill>
                  <a:srgbClr val="00D9FF"/>
                </a:solidFill>
                <a:latin typeface="Cheddar"/>
                <a:ea typeface="Cheddar"/>
                <a:cs typeface="Cheddar"/>
                <a:sym typeface="Cheddar"/>
              </a:rPr>
              <a:t>OUR PROJECT</a:t>
            </a:r>
          </a:p>
        </p:txBody>
      </p:sp>
      <p:sp>
        <p:nvSpPr>
          <p:cNvPr id="7" name="TextBox 7"/>
          <p:cNvSpPr txBox="1"/>
          <p:nvPr/>
        </p:nvSpPr>
        <p:spPr>
          <a:xfrm>
            <a:off x="1600200" y="4087230"/>
            <a:ext cx="10058400" cy="2741776"/>
          </a:xfrm>
          <a:prstGeom prst="rect">
            <a:avLst/>
          </a:prstGeom>
        </p:spPr>
        <p:txBody>
          <a:bodyPr wrap="square" lIns="0" tIns="0" rIns="0" bIns="0" rtlCol="0" anchor="t">
            <a:spAutoFit/>
          </a:bodyPr>
          <a:lstStyle/>
          <a:p>
            <a:pPr algn="ctr">
              <a:spcAft>
                <a:spcPts val="750"/>
              </a:spcAft>
            </a:pPr>
            <a:r>
              <a:rPr lang="en-US" sz="2400" b="1" i="0" dirty="0">
                <a:solidFill>
                  <a:schemeClr val="bg1"/>
                </a:solidFill>
                <a:effectLst/>
                <a:latin typeface="inherit"/>
              </a:rPr>
              <a:t>How You Implement Payables and Payments</a:t>
            </a:r>
          </a:p>
          <a:p>
            <a:pPr algn="l">
              <a:spcBef>
                <a:spcPts val="1050"/>
              </a:spcBef>
              <a:spcAft>
                <a:spcPts val="1050"/>
              </a:spcAft>
            </a:pPr>
            <a:r>
              <a:rPr lang="en-US" sz="2000" b="1" i="0" dirty="0">
                <a:solidFill>
                  <a:schemeClr val="bg1"/>
                </a:solidFill>
                <a:effectLst/>
                <a:latin typeface="Oracle Sans"/>
              </a:rPr>
              <a:t>The Invoicing and Payments Configuration for Rapid Implementation task list provides the framework for managing essential setups for Oracle Payables and Oracle Payments.</a:t>
            </a:r>
          </a:p>
          <a:p>
            <a:pPr algn="l">
              <a:spcBef>
                <a:spcPts val="1050"/>
              </a:spcBef>
              <a:spcAft>
                <a:spcPts val="1050"/>
              </a:spcAft>
            </a:pPr>
            <a:r>
              <a:rPr lang="en-US" sz="2000" b="1" i="0" dirty="0">
                <a:solidFill>
                  <a:schemeClr val="bg1"/>
                </a:solidFill>
                <a:effectLst/>
                <a:latin typeface="Oracle Sans"/>
              </a:rPr>
              <a:t>The framework includes setups for Oracle Procurement that are required for Payables. It also provides the setup steps for common options, distribution sets, and invoice tolerances for Payables, and the setup steps of disbursement system options, payment methods, and payment process profiles for Payments.</a:t>
            </a:r>
          </a:p>
        </p:txBody>
      </p:sp>
      <p:sp>
        <p:nvSpPr>
          <p:cNvPr id="8" name="Freeform 4">
            <a:extLst>
              <a:ext uri="{FF2B5EF4-FFF2-40B4-BE49-F238E27FC236}">
                <a16:creationId xmlns:a16="http://schemas.microsoft.com/office/drawing/2014/main" id="{DC2404D3-547D-73E6-8209-D0528897DBF3}"/>
              </a:ext>
            </a:extLst>
          </p:cNvPr>
          <p:cNvSpPr/>
          <p:nvPr/>
        </p:nvSpPr>
        <p:spPr>
          <a:xfrm>
            <a:off x="533400" y="637451"/>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nchor="ctr"/>
          <a:lstStyle/>
          <a:p>
            <a:pPr algn="ctr"/>
            <a:r>
              <a:rPr lang="en-US" sz="2400" b="1" dirty="0">
                <a:solidFill>
                  <a:schemeClr val="bg1"/>
                </a:solidFill>
              </a:rPr>
              <a:t>1</a:t>
            </a:r>
          </a:p>
        </p:txBody>
      </p:sp>
      <p:pic>
        <p:nvPicPr>
          <p:cNvPr id="6" name="Picture 5" descr="A logo of a globe and a graduation cap&#10;&#10;Description automatically generated">
            <a:extLst>
              <a:ext uri="{FF2B5EF4-FFF2-40B4-BE49-F238E27FC236}">
                <a16:creationId xmlns:a16="http://schemas.microsoft.com/office/drawing/2014/main" id="{1B5022EF-E1C8-EE8A-73F4-9BB319ACF604}"/>
              </a:ext>
            </a:extLst>
          </p:cNvPr>
          <p:cNvPicPr>
            <a:picLocks noChangeAspect="1"/>
          </p:cNvPicPr>
          <p:nvPr/>
        </p:nvPicPr>
        <p:blipFill>
          <a:blip r:embed="rId8" cstate="print">
            <a:alphaModFix/>
            <a:extLst>
              <a:ext uri="{BEBA8EAE-BF5A-486C-A8C5-ECC9F3942E4B}">
                <a14:imgProps xmlns:a14="http://schemas.microsoft.com/office/drawing/2010/main">
                  <a14:imgLayer r:embed="rId9">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459199" y="266700"/>
            <a:ext cx="1600201" cy="14884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sp>
        <p:nvSpPr>
          <p:cNvPr id="4" name="Freeform 4"/>
          <p:cNvSpPr/>
          <p:nvPr/>
        </p:nvSpPr>
        <p:spPr>
          <a:xfrm flipH="1">
            <a:off x="10439400" y="456853"/>
            <a:ext cx="5935599" cy="8229600"/>
          </a:xfrm>
          <a:custGeom>
            <a:avLst/>
            <a:gdLst/>
            <a:ahLst/>
            <a:cxnLst/>
            <a:rect l="l" t="t" r="r" b="b"/>
            <a:pathLst>
              <a:path w="5935599" h="8229600">
                <a:moveTo>
                  <a:pt x="5935599" y="0"/>
                </a:moveTo>
                <a:lnTo>
                  <a:pt x="0" y="0"/>
                </a:lnTo>
                <a:lnTo>
                  <a:pt x="0" y="8229600"/>
                </a:lnTo>
                <a:lnTo>
                  <a:pt x="5935599" y="8229600"/>
                </a:lnTo>
                <a:lnTo>
                  <a:pt x="5935599" y="0"/>
                </a:lnTo>
                <a:close/>
              </a:path>
            </a:pathLst>
          </a:custGeom>
          <a:blipFill>
            <a:blip r:embed="rId3"/>
            <a:stretch>
              <a:fillRect/>
            </a:stretch>
          </a:blipFill>
        </p:spPr>
        <p:txBody>
          <a:bodyPr/>
          <a:lstStyle/>
          <a:p>
            <a:endParaRPr lang="en-US"/>
          </a:p>
        </p:txBody>
      </p:sp>
      <p:sp>
        <p:nvSpPr>
          <p:cNvPr id="5" name="TextBox 5"/>
          <p:cNvSpPr txBox="1"/>
          <p:nvPr/>
        </p:nvSpPr>
        <p:spPr>
          <a:xfrm>
            <a:off x="2191631" y="2966597"/>
            <a:ext cx="7291946" cy="756617"/>
          </a:xfrm>
          <a:prstGeom prst="rect">
            <a:avLst/>
          </a:prstGeom>
        </p:spPr>
        <p:txBody>
          <a:bodyPr lIns="0" tIns="0" rIns="0" bIns="0" rtlCol="0" anchor="t">
            <a:spAutoFit/>
          </a:bodyPr>
          <a:lstStyle/>
          <a:p>
            <a:pPr marL="0" lvl="1" indent="0" algn="l">
              <a:lnSpc>
                <a:spcPts val="5906"/>
              </a:lnSpc>
              <a:spcBef>
                <a:spcPct val="0"/>
              </a:spcBef>
            </a:pPr>
            <a:endParaRPr lang="en-US" sz="7203" u="none" strike="noStrike" spc="-252" dirty="0">
              <a:solidFill>
                <a:srgbClr val="00D9FF"/>
              </a:solidFill>
              <a:latin typeface="Cheddar"/>
              <a:ea typeface="Cheddar"/>
              <a:cs typeface="Cheddar"/>
              <a:sym typeface="Cheddar"/>
            </a:endParaRPr>
          </a:p>
        </p:txBody>
      </p:sp>
      <p:sp>
        <p:nvSpPr>
          <p:cNvPr id="6" name="TextBox 6"/>
          <p:cNvSpPr txBox="1"/>
          <p:nvPr/>
        </p:nvSpPr>
        <p:spPr>
          <a:xfrm>
            <a:off x="2191631" y="4251181"/>
            <a:ext cx="7843253" cy="320472"/>
          </a:xfrm>
          <a:prstGeom prst="rect">
            <a:avLst/>
          </a:prstGeom>
        </p:spPr>
        <p:txBody>
          <a:bodyPr lIns="0" tIns="0" rIns="0" bIns="0" rtlCol="0" anchor="t">
            <a:spAutoFit/>
          </a:bodyPr>
          <a:lstStyle/>
          <a:p>
            <a:pPr marL="0" lvl="1" indent="0" algn="just">
              <a:lnSpc>
                <a:spcPts val="2655"/>
              </a:lnSpc>
              <a:spcBef>
                <a:spcPct val="0"/>
              </a:spcBef>
            </a:pPr>
            <a:endParaRPr lang="en-US" sz="1896" u="none" strike="noStrike" dirty="0">
              <a:solidFill>
                <a:srgbClr val="FFFFFF"/>
              </a:solidFill>
              <a:latin typeface="Roboto"/>
              <a:ea typeface="Roboto"/>
              <a:cs typeface="Roboto"/>
              <a:sym typeface="Roboto"/>
            </a:endParaRPr>
          </a:p>
        </p:txBody>
      </p:sp>
      <p:sp>
        <p:nvSpPr>
          <p:cNvPr id="14" name="Freeform 4">
            <a:extLst>
              <a:ext uri="{FF2B5EF4-FFF2-40B4-BE49-F238E27FC236}">
                <a16:creationId xmlns:a16="http://schemas.microsoft.com/office/drawing/2014/main" id="{B684CD0E-531D-8289-EEA0-72141BA1481E}"/>
              </a:ext>
            </a:extLst>
          </p:cNvPr>
          <p:cNvSpPr/>
          <p:nvPr/>
        </p:nvSpPr>
        <p:spPr>
          <a:xfrm>
            <a:off x="396027" y="170169"/>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nchor="ctr"/>
          <a:lstStyle/>
          <a:p>
            <a:pPr algn="ctr"/>
            <a:r>
              <a:rPr lang="en-US" sz="2400" b="1" dirty="0">
                <a:solidFill>
                  <a:schemeClr val="bg1"/>
                </a:solidFill>
              </a:rPr>
              <a:t>2</a:t>
            </a:r>
          </a:p>
        </p:txBody>
      </p:sp>
      <p:sp>
        <p:nvSpPr>
          <p:cNvPr id="7" name="TextBox 6">
            <a:extLst>
              <a:ext uri="{FF2B5EF4-FFF2-40B4-BE49-F238E27FC236}">
                <a16:creationId xmlns:a16="http://schemas.microsoft.com/office/drawing/2014/main" id="{2F01762A-7A2F-CBAB-5A01-9D1FD1C3F0B8}"/>
              </a:ext>
            </a:extLst>
          </p:cNvPr>
          <p:cNvSpPr txBox="1"/>
          <p:nvPr/>
        </p:nvSpPr>
        <p:spPr>
          <a:xfrm>
            <a:off x="0" y="1257300"/>
            <a:ext cx="11665626" cy="7848302"/>
          </a:xfrm>
          <a:prstGeom prst="rect">
            <a:avLst/>
          </a:prstGeom>
          <a:noFill/>
        </p:spPr>
        <p:txBody>
          <a:bodyPr wrap="square" rtlCol="0">
            <a:spAutoFit/>
          </a:bodyPr>
          <a:lstStyle/>
          <a:p>
            <a:pPr algn="ctr"/>
            <a:r>
              <a:rPr lang="en-US" sz="4400" b="1" spc="-252" dirty="0">
                <a:solidFill>
                  <a:srgbClr val="00D9FF"/>
                </a:solidFill>
                <a:latin typeface="Calibri" panose="020F0502020204030204" pitchFamily="34" charset="0"/>
              </a:rPr>
              <a:t>Account payable setup:</a:t>
            </a:r>
          </a:p>
          <a:p>
            <a:pPr>
              <a:lnSpc>
                <a:spcPct val="150000"/>
              </a:lnSpc>
            </a:pPr>
            <a:r>
              <a:rPr lang="en-US" sz="3200" b="1" kern="1200" spc="-252" dirty="0">
                <a:solidFill>
                  <a:srgbClr val="00D9FF"/>
                </a:solidFill>
                <a:effectLst/>
                <a:latin typeface="Calibri" panose="020F0502020204030204" pitchFamily="34" charset="0"/>
                <a:ea typeface="+mn-ea"/>
                <a:cs typeface="+mn-cs"/>
              </a:rPr>
              <a:t>1. Accounting Financials Options Setup</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mn-ea"/>
                <a:cs typeface="+mn-cs"/>
              </a:rPr>
              <a:t>2. Supplier- Purchasing Financials Options</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mn-ea"/>
                <a:cs typeface="+mn-cs"/>
              </a:rPr>
              <a:t>3. Encumbrance Financials Options</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mn-ea"/>
                <a:cs typeface="+mn-cs"/>
              </a:rPr>
              <a:t>4. VAT Registration Number</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mn-ea"/>
                <a:cs typeface="+mn-cs"/>
              </a:rPr>
              <a:t>5. Human Resources Financials Options </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mn-ea"/>
                <a:cs typeface="+mn-cs"/>
              </a:rPr>
              <a:t>6. Payable system setup</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Cheddar" panose="020B0604020202020204" charset="0"/>
                <a:cs typeface="Cheddar" panose="020B0604020202020204" charset="0"/>
              </a:rPr>
              <a:t>7. How to create suppliers</a:t>
            </a:r>
            <a:endParaRPr lang="en-US" sz="4800" dirty="0">
              <a:effectLst/>
            </a:endParaRPr>
          </a:p>
          <a:p>
            <a:pPr>
              <a:lnSpc>
                <a:spcPct val="150000"/>
              </a:lnSpc>
            </a:pPr>
            <a:r>
              <a:rPr lang="en-US" sz="3200" b="1" kern="1200" spc="-252" dirty="0">
                <a:solidFill>
                  <a:srgbClr val="00D9FF"/>
                </a:solidFill>
                <a:effectLst/>
                <a:latin typeface="Calibri" panose="020F0502020204030204" pitchFamily="34" charset="0"/>
                <a:ea typeface="Cheddar" panose="020B0604020202020204" charset="0"/>
                <a:cs typeface="Cheddar" panose="020B0604020202020204" charset="0"/>
              </a:rPr>
              <a:t>8. How to create supplier to used to process expense payments to internal employee</a:t>
            </a:r>
            <a:endParaRPr lang="en-US" sz="4800" dirty="0">
              <a:effectLst/>
            </a:endParaRPr>
          </a:p>
          <a:p>
            <a:endParaRPr lang="en-US" sz="3200" dirty="0">
              <a:solidFill>
                <a:schemeClr val="bg1"/>
              </a:solidFill>
            </a:endParaRPr>
          </a:p>
        </p:txBody>
      </p:sp>
      <p:pic>
        <p:nvPicPr>
          <p:cNvPr id="8" name="Picture 7" descr="A logo of a globe and a graduation cap&#10;&#10;Description automatically generated">
            <a:extLst>
              <a:ext uri="{FF2B5EF4-FFF2-40B4-BE49-F238E27FC236}">
                <a16:creationId xmlns:a16="http://schemas.microsoft.com/office/drawing/2014/main" id="{3474938C-B760-C1E5-9F37-2F9B51E2C98C}"/>
              </a:ext>
            </a:extLst>
          </p:cNvPr>
          <p:cNvPicPr>
            <a:picLocks noChangeAspect="1"/>
          </p:cNvPicPr>
          <p:nvPr/>
        </p:nvPicPr>
        <p:blipFill>
          <a:blip r:embed="rId6" cstate="print">
            <a:alphaModFix/>
            <a:extLst>
              <a:ext uri="{BEBA8EAE-BF5A-486C-A8C5-ECC9F3942E4B}">
                <a14:imgProps xmlns:a14="http://schemas.microsoft.com/office/drawing/2010/main">
                  <a14:imgLayer r:embed="rId7">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30721" y="215979"/>
            <a:ext cx="1600201" cy="14884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6761"/>
            <a:ext cx="18288000" cy="1065186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3" name="Freeform 3"/>
          <p:cNvSpPr/>
          <p:nvPr/>
        </p:nvSpPr>
        <p:spPr>
          <a:xfrm>
            <a:off x="304800" y="723901"/>
            <a:ext cx="15621000" cy="8915400"/>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1" name="Picture 10" descr="A screenshot of a computer&#10;&#10;Description automatically generated">
            <a:extLst>
              <a:ext uri="{FF2B5EF4-FFF2-40B4-BE49-F238E27FC236}">
                <a16:creationId xmlns:a16="http://schemas.microsoft.com/office/drawing/2014/main" id="{46BCB44E-0F6D-B85F-CBC1-77518B9A7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64079"/>
            <a:ext cx="14888440" cy="632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a:extLst>
              <a:ext uri="{FF2B5EF4-FFF2-40B4-BE49-F238E27FC236}">
                <a16:creationId xmlns:a16="http://schemas.microsoft.com/office/drawing/2014/main" id="{E884C7F4-6D05-6D40-0983-78E7A56A9A4D}"/>
              </a:ext>
            </a:extLst>
          </p:cNvPr>
          <p:cNvSpPr/>
          <p:nvPr/>
        </p:nvSpPr>
        <p:spPr>
          <a:xfrm>
            <a:off x="1028700" y="3619501"/>
            <a:ext cx="24003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2EDA92-3138-2425-4517-40786C8D116F}"/>
              </a:ext>
            </a:extLst>
          </p:cNvPr>
          <p:cNvSpPr/>
          <p:nvPr/>
        </p:nvSpPr>
        <p:spPr>
          <a:xfrm>
            <a:off x="6172200" y="5059927"/>
            <a:ext cx="1219200" cy="2359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EF34C1-2E32-79D9-BAFA-22F59B09F31A}"/>
              </a:ext>
            </a:extLst>
          </p:cNvPr>
          <p:cNvSpPr/>
          <p:nvPr/>
        </p:nvSpPr>
        <p:spPr>
          <a:xfrm>
            <a:off x="5971864" y="7494841"/>
            <a:ext cx="1419534" cy="3335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440CDA-BE9D-49C1-9D49-9CA95B00B88D}"/>
              </a:ext>
            </a:extLst>
          </p:cNvPr>
          <p:cNvSpPr/>
          <p:nvPr/>
        </p:nvSpPr>
        <p:spPr>
          <a:xfrm>
            <a:off x="4390713" y="6274922"/>
            <a:ext cx="3000685" cy="5140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C23B61-4850-555B-9723-AD7CDEF3BA03}"/>
              </a:ext>
            </a:extLst>
          </p:cNvPr>
          <p:cNvSpPr/>
          <p:nvPr/>
        </p:nvSpPr>
        <p:spPr>
          <a:xfrm>
            <a:off x="5504830" y="5608075"/>
            <a:ext cx="1886568" cy="3088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0CC52-EF89-D9FE-3A0E-59696D6B2F36}"/>
              </a:ext>
            </a:extLst>
          </p:cNvPr>
          <p:cNvSpPr/>
          <p:nvPr/>
        </p:nvSpPr>
        <p:spPr>
          <a:xfrm>
            <a:off x="5733430" y="5313037"/>
            <a:ext cx="1657969" cy="295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97BAB8-0CB3-131B-2017-5734BC874006}"/>
              </a:ext>
            </a:extLst>
          </p:cNvPr>
          <p:cNvSpPr/>
          <p:nvPr/>
        </p:nvSpPr>
        <p:spPr>
          <a:xfrm>
            <a:off x="4390713" y="6826015"/>
            <a:ext cx="3000685" cy="624546"/>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443FC7A-94F6-129B-2D40-93577FA9A454}"/>
              </a:ext>
            </a:extLst>
          </p:cNvPr>
          <p:cNvSpPr txBox="1"/>
          <p:nvPr/>
        </p:nvSpPr>
        <p:spPr>
          <a:xfrm>
            <a:off x="2667000" y="-122687"/>
            <a:ext cx="10232866" cy="923330"/>
          </a:xfrm>
          <a:prstGeom prst="rect">
            <a:avLst/>
          </a:prstGeom>
          <a:noFill/>
        </p:spPr>
        <p:txBody>
          <a:bodyPr wrap="square" rtlCol="0">
            <a:spAutoFit/>
          </a:bodyPr>
          <a:lstStyle/>
          <a:p>
            <a:pPr algn="ctr"/>
            <a:r>
              <a:rPr lang="en-US" sz="5400" b="1" spc="-252" dirty="0">
                <a:solidFill>
                  <a:srgbClr val="00D9FF"/>
                </a:solidFill>
                <a:latin typeface="+mj-lt"/>
              </a:rPr>
              <a:t>Accounting Financials Options Setup</a:t>
            </a:r>
          </a:p>
        </p:txBody>
      </p:sp>
      <p:sp>
        <p:nvSpPr>
          <p:cNvPr id="23" name="Rectangle 22">
            <a:extLst>
              <a:ext uri="{FF2B5EF4-FFF2-40B4-BE49-F238E27FC236}">
                <a16:creationId xmlns:a16="http://schemas.microsoft.com/office/drawing/2014/main" id="{07293D8C-C72E-BA22-00F4-A173D6DCA4B7}"/>
              </a:ext>
            </a:extLst>
          </p:cNvPr>
          <p:cNvSpPr/>
          <p:nvPr/>
        </p:nvSpPr>
        <p:spPr>
          <a:xfrm>
            <a:off x="5293435" y="5942537"/>
            <a:ext cx="2040500" cy="308863"/>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4">
            <a:extLst>
              <a:ext uri="{FF2B5EF4-FFF2-40B4-BE49-F238E27FC236}">
                <a16:creationId xmlns:a16="http://schemas.microsoft.com/office/drawing/2014/main" id="{68A6F186-282C-48EA-14F2-9B66E7339289}"/>
              </a:ext>
            </a:extLst>
          </p:cNvPr>
          <p:cNvSpPr/>
          <p:nvPr/>
        </p:nvSpPr>
        <p:spPr>
          <a:xfrm>
            <a:off x="304800" y="58963"/>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nchor="ctr"/>
          <a:lstStyle/>
          <a:p>
            <a:pPr algn="ctr"/>
            <a:r>
              <a:rPr lang="en-US" sz="2400" b="1" dirty="0">
                <a:solidFill>
                  <a:schemeClr val="bg1"/>
                </a:solidFill>
              </a:rPr>
              <a:t>3</a:t>
            </a:r>
          </a:p>
        </p:txBody>
      </p:sp>
      <p:pic>
        <p:nvPicPr>
          <p:cNvPr id="4" name="Picture 3" descr="A logo of a globe and a graduation cap&#10;&#10;Description automatically generated">
            <a:extLst>
              <a:ext uri="{FF2B5EF4-FFF2-40B4-BE49-F238E27FC236}">
                <a16:creationId xmlns:a16="http://schemas.microsoft.com/office/drawing/2014/main" id="{5868F8AC-6353-21CF-1395-629BAD122BAD}"/>
              </a:ext>
            </a:extLst>
          </p:cNvPr>
          <p:cNvPicPr>
            <a:picLocks noChangeAspect="1"/>
          </p:cNvPicPr>
          <p:nvPr/>
        </p:nvPicPr>
        <p:blipFill>
          <a:blip r:embed="rId8" cstate="print">
            <a:alphaModFix/>
            <a:extLst>
              <a:ext uri="{BEBA8EAE-BF5A-486C-A8C5-ECC9F3942E4B}">
                <a14:imgProps xmlns:a14="http://schemas.microsoft.com/office/drawing/2010/main">
                  <a14:imgLayer r:embed="rId9">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370709" y="-20307"/>
            <a:ext cx="1600201" cy="14884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dirty="0"/>
          </a:p>
        </p:txBody>
      </p:sp>
      <p:sp>
        <p:nvSpPr>
          <p:cNvPr id="3" name="Freeform 3"/>
          <p:cNvSpPr/>
          <p:nvPr/>
        </p:nvSpPr>
        <p:spPr>
          <a:xfrm>
            <a:off x="228600" y="1104900"/>
            <a:ext cx="16764000" cy="9067800"/>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5" name="Picture 14" descr="A screenshot of a computer&#10;&#10;Description automatically generated">
            <a:extLst>
              <a:ext uri="{FF2B5EF4-FFF2-40B4-BE49-F238E27FC236}">
                <a16:creationId xmlns:a16="http://schemas.microsoft.com/office/drawing/2014/main" id="{4DF7F0F0-147B-17D4-7ACE-CAB62A90C6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 y="2019300"/>
            <a:ext cx="15925800" cy="655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Rectangle 15">
            <a:extLst>
              <a:ext uri="{FF2B5EF4-FFF2-40B4-BE49-F238E27FC236}">
                <a16:creationId xmlns:a16="http://schemas.microsoft.com/office/drawing/2014/main" id="{C1D551DC-58EB-5110-F448-3EC53351D6C1}"/>
              </a:ext>
            </a:extLst>
          </p:cNvPr>
          <p:cNvSpPr/>
          <p:nvPr/>
        </p:nvSpPr>
        <p:spPr>
          <a:xfrm>
            <a:off x="3505200" y="3703197"/>
            <a:ext cx="2971800" cy="280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3A8B6C-2A00-2350-112A-DBA62B802BB0}"/>
              </a:ext>
            </a:extLst>
          </p:cNvPr>
          <p:cNvSpPr/>
          <p:nvPr/>
        </p:nvSpPr>
        <p:spPr>
          <a:xfrm>
            <a:off x="4117258" y="5067300"/>
            <a:ext cx="8227142" cy="609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ED67760-5B18-73E8-E908-FEBCF1B4EFB3}"/>
              </a:ext>
            </a:extLst>
          </p:cNvPr>
          <p:cNvSpPr/>
          <p:nvPr/>
        </p:nvSpPr>
        <p:spPr>
          <a:xfrm>
            <a:off x="4038600" y="5753099"/>
            <a:ext cx="9296400" cy="280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34D34C-4B0F-39FC-8945-3A81A776793B}"/>
              </a:ext>
            </a:extLst>
          </p:cNvPr>
          <p:cNvSpPr/>
          <p:nvPr/>
        </p:nvSpPr>
        <p:spPr>
          <a:xfrm>
            <a:off x="6248400" y="6387280"/>
            <a:ext cx="7086600" cy="2802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9AF5AE7-69C4-53C7-E210-4E86E5EBD084}"/>
              </a:ext>
            </a:extLst>
          </p:cNvPr>
          <p:cNvSpPr/>
          <p:nvPr/>
        </p:nvSpPr>
        <p:spPr>
          <a:xfrm>
            <a:off x="5181600" y="6667500"/>
            <a:ext cx="1981200"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E20960-B6E3-107C-435C-BA03F5A242F2}"/>
              </a:ext>
            </a:extLst>
          </p:cNvPr>
          <p:cNvSpPr txBox="1"/>
          <p:nvPr/>
        </p:nvSpPr>
        <p:spPr>
          <a:xfrm>
            <a:off x="3124200" y="30352"/>
            <a:ext cx="9601200" cy="830997"/>
          </a:xfrm>
          <a:prstGeom prst="rect">
            <a:avLst/>
          </a:prstGeom>
          <a:noFill/>
        </p:spPr>
        <p:txBody>
          <a:bodyPr wrap="square" rtlCol="0">
            <a:spAutoFit/>
          </a:bodyPr>
          <a:lstStyle/>
          <a:p>
            <a:pPr algn="ctr"/>
            <a:r>
              <a:rPr lang="en-US" sz="4800" b="1" spc="-252" dirty="0">
                <a:solidFill>
                  <a:srgbClr val="00D9FF"/>
                </a:solidFill>
                <a:latin typeface="+mj-lt"/>
              </a:rPr>
              <a:t>Supplier- Purchasing Financials Options</a:t>
            </a:r>
          </a:p>
        </p:txBody>
      </p:sp>
      <p:sp>
        <p:nvSpPr>
          <p:cNvPr id="22" name="Rectangle 21">
            <a:extLst>
              <a:ext uri="{FF2B5EF4-FFF2-40B4-BE49-F238E27FC236}">
                <a16:creationId xmlns:a16="http://schemas.microsoft.com/office/drawing/2014/main" id="{20643EFF-4BC6-8778-2D11-FD7D46F7B8C3}"/>
              </a:ext>
            </a:extLst>
          </p:cNvPr>
          <p:cNvSpPr/>
          <p:nvPr/>
        </p:nvSpPr>
        <p:spPr>
          <a:xfrm>
            <a:off x="7010400" y="4686299"/>
            <a:ext cx="2590800" cy="3238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
            <a:extLst>
              <a:ext uri="{FF2B5EF4-FFF2-40B4-BE49-F238E27FC236}">
                <a16:creationId xmlns:a16="http://schemas.microsoft.com/office/drawing/2014/main" id="{81DE9640-5DAF-2D21-B205-AFDE4F2F2FEA}"/>
              </a:ext>
            </a:extLst>
          </p:cNvPr>
          <p:cNvSpPr/>
          <p:nvPr/>
        </p:nvSpPr>
        <p:spPr>
          <a:xfrm>
            <a:off x="229610" y="281823"/>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nchor="ctr"/>
          <a:lstStyle/>
          <a:p>
            <a:pPr algn="ctr"/>
            <a:r>
              <a:rPr lang="en-US" sz="2400" b="1" dirty="0">
                <a:solidFill>
                  <a:schemeClr val="bg1"/>
                </a:solidFill>
              </a:rPr>
              <a:t>4</a:t>
            </a:r>
            <a:endParaRPr lang="en-US" b="1" dirty="0">
              <a:solidFill>
                <a:schemeClr val="bg1"/>
              </a:solidFill>
            </a:endParaRPr>
          </a:p>
        </p:txBody>
      </p:sp>
      <p:pic>
        <p:nvPicPr>
          <p:cNvPr id="4" name="Picture 3" descr="A logo of a globe and a graduation cap&#10;&#10;Description automatically generated">
            <a:extLst>
              <a:ext uri="{FF2B5EF4-FFF2-40B4-BE49-F238E27FC236}">
                <a16:creationId xmlns:a16="http://schemas.microsoft.com/office/drawing/2014/main" id="{6FF992D3-6E21-7E3E-E4F8-2CB0938C0DB7}"/>
              </a:ext>
            </a:extLst>
          </p:cNvPr>
          <p:cNvPicPr>
            <a:picLocks noChangeAspect="1"/>
          </p:cNvPicPr>
          <p:nvPr/>
        </p:nvPicPr>
        <p:blipFill>
          <a:blip r:embed="rId8" cstate="print">
            <a:alphaModFix/>
            <a:extLst>
              <a:ext uri="{BEBA8EAE-BF5A-486C-A8C5-ECC9F3942E4B}">
                <a14:imgProps xmlns:a14="http://schemas.microsoft.com/office/drawing/2010/main">
                  <a14:imgLayer r:embed="rId9">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268699" y="226085"/>
            <a:ext cx="1600201" cy="1488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6242A01-51CA-B826-3A2A-13094D5E5142}"/>
              </a:ext>
            </a:extLst>
          </p:cNvPr>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3" name="Freeform 3">
            <a:extLst>
              <a:ext uri="{FF2B5EF4-FFF2-40B4-BE49-F238E27FC236}">
                <a16:creationId xmlns:a16="http://schemas.microsoft.com/office/drawing/2014/main" id="{428D8849-6F88-6FAE-1555-75B55A0D559B}"/>
              </a:ext>
            </a:extLst>
          </p:cNvPr>
          <p:cNvSpPr/>
          <p:nvPr/>
        </p:nvSpPr>
        <p:spPr>
          <a:xfrm>
            <a:off x="258097" y="990600"/>
            <a:ext cx="16764000" cy="9182100"/>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9877173F-B852-22A8-72CE-1FE9C0942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497" y="1981200"/>
            <a:ext cx="16002000" cy="655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0DA99E2-E6D0-36AA-DF85-63C83A510FE2}"/>
              </a:ext>
            </a:extLst>
          </p:cNvPr>
          <p:cNvSpPr txBox="1"/>
          <p:nvPr/>
        </p:nvSpPr>
        <p:spPr>
          <a:xfrm>
            <a:off x="3153697" y="-23515"/>
            <a:ext cx="9677400" cy="923330"/>
          </a:xfrm>
          <a:prstGeom prst="rect">
            <a:avLst/>
          </a:prstGeom>
          <a:noFill/>
        </p:spPr>
        <p:txBody>
          <a:bodyPr wrap="square" rtlCol="0">
            <a:spAutoFit/>
          </a:bodyPr>
          <a:lstStyle/>
          <a:p>
            <a:pPr algn="ctr"/>
            <a:r>
              <a:rPr lang="en-US" sz="5400" b="1" spc="-252" dirty="0">
                <a:solidFill>
                  <a:srgbClr val="00D9FF"/>
                </a:solidFill>
                <a:latin typeface="+mj-lt"/>
              </a:rPr>
              <a:t>Encumbrance Financials Options</a:t>
            </a:r>
          </a:p>
        </p:txBody>
      </p:sp>
      <p:sp>
        <p:nvSpPr>
          <p:cNvPr id="7" name="Rectangle 6">
            <a:extLst>
              <a:ext uri="{FF2B5EF4-FFF2-40B4-BE49-F238E27FC236}">
                <a16:creationId xmlns:a16="http://schemas.microsoft.com/office/drawing/2014/main" id="{914C25F6-6FA0-91F5-859D-119981983BDB}"/>
              </a:ext>
            </a:extLst>
          </p:cNvPr>
          <p:cNvSpPr/>
          <p:nvPr/>
        </p:nvSpPr>
        <p:spPr>
          <a:xfrm>
            <a:off x="6582697" y="3810000"/>
            <a:ext cx="2438400" cy="304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38F2DE-59C8-4BA1-0C2B-2B2FE4485940}"/>
              </a:ext>
            </a:extLst>
          </p:cNvPr>
          <p:cNvSpPr/>
          <p:nvPr/>
        </p:nvSpPr>
        <p:spPr>
          <a:xfrm>
            <a:off x="6021029" y="5067300"/>
            <a:ext cx="4295468" cy="1028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4">
            <a:extLst>
              <a:ext uri="{FF2B5EF4-FFF2-40B4-BE49-F238E27FC236}">
                <a16:creationId xmlns:a16="http://schemas.microsoft.com/office/drawing/2014/main" id="{BD4F8549-CFD5-7D8B-D6CB-1B416580C526}"/>
              </a:ext>
            </a:extLst>
          </p:cNvPr>
          <p:cNvSpPr/>
          <p:nvPr/>
        </p:nvSpPr>
        <p:spPr>
          <a:xfrm>
            <a:off x="259107" y="167523"/>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nchor="ctr"/>
          <a:lstStyle/>
          <a:p>
            <a:pPr algn="ctr"/>
            <a:r>
              <a:rPr lang="en-US" sz="2400" b="1" dirty="0">
                <a:solidFill>
                  <a:schemeClr val="bg1"/>
                </a:solidFill>
              </a:rPr>
              <a:t>5</a:t>
            </a:r>
          </a:p>
        </p:txBody>
      </p:sp>
      <p:pic>
        <p:nvPicPr>
          <p:cNvPr id="4" name="Picture 3" descr="A logo of a globe and a graduation cap&#10;&#10;Description automatically generated">
            <a:extLst>
              <a:ext uri="{FF2B5EF4-FFF2-40B4-BE49-F238E27FC236}">
                <a16:creationId xmlns:a16="http://schemas.microsoft.com/office/drawing/2014/main" id="{8925523B-B92D-058A-1EBF-3DF60664F6D9}"/>
              </a:ext>
            </a:extLst>
          </p:cNvPr>
          <p:cNvPicPr>
            <a:picLocks noChangeAspect="1"/>
          </p:cNvPicPr>
          <p:nvPr/>
        </p:nvPicPr>
        <p:blipFill>
          <a:blip r:embed="rId8" cstate="print">
            <a:alphaModFix/>
            <a:extLst>
              <a:ext uri="{BEBA8EAE-BF5A-486C-A8C5-ECC9F3942E4B}">
                <a14:imgProps xmlns:a14="http://schemas.microsoft.com/office/drawing/2010/main">
                  <a14:imgLayer r:embed="rId9">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20650" y="0"/>
            <a:ext cx="1600201" cy="1488415"/>
          </a:xfrm>
          <a:prstGeom prst="rect">
            <a:avLst/>
          </a:prstGeom>
        </p:spPr>
      </p:pic>
    </p:spTree>
    <p:extLst>
      <p:ext uri="{BB962C8B-B14F-4D97-AF65-F5344CB8AC3E}">
        <p14:creationId xmlns:p14="http://schemas.microsoft.com/office/powerpoint/2010/main" val="165369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24" b="-17552"/>
            </a:stretch>
          </a:blipFill>
        </p:spPr>
        <p:txBody>
          <a:bodyPr/>
          <a:lstStyle/>
          <a:p>
            <a:endParaRPr lang="en-US"/>
          </a:p>
        </p:txBody>
      </p:sp>
      <p:sp>
        <p:nvSpPr>
          <p:cNvPr id="3" name="Freeform 3"/>
          <p:cNvSpPr/>
          <p:nvPr/>
        </p:nvSpPr>
        <p:spPr>
          <a:xfrm>
            <a:off x="195197" y="1181100"/>
            <a:ext cx="17829789" cy="8824077"/>
          </a:xfrm>
          <a:custGeom>
            <a:avLst/>
            <a:gdLst/>
            <a:ahLst/>
            <a:cxnLst/>
            <a:rect l="l" t="t" r="r" b="b"/>
            <a:pathLst>
              <a:path w="10988834" h="7432062">
                <a:moveTo>
                  <a:pt x="0" y="0"/>
                </a:moveTo>
                <a:lnTo>
                  <a:pt x="10988834" y="0"/>
                </a:lnTo>
                <a:lnTo>
                  <a:pt x="10988834" y="7432062"/>
                </a:lnTo>
                <a:lnTo>
                  <a:pt x="0" y="7432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4">
            <a:extLst>
              <a:ext uri="{FF2B5EF4-FFF2-40B4-BE49-F238E27FC236}">
                <a16:creationId xmlns:a16="http://schemas.microsoft.com/office/drawing/2014/main" id="{0CFD28E8-1963-8F9B-1F37-9E8B5F2A4311}"/>
              </a:ext>
            </a:extLst>
          </p:cNvPr>
          <p:cNvSpPr/>
          <p:nvPr/>
        </p:nvSpPr>
        <p:spPr>
          <a:xfrm>
            <a:off x="229610" y="281823"/>
            <a:ext cx="786727" cy="790018"/>
          </a:xfrm>
          <a:custGeom>
            <a:avLst/>
            <a:gdLst/>
            <a:ahLst/>
            <a:cxnLst/>
            <a:rect l="l" t="t" r="r" b="b"/>
            <a:pathLst>
              <a:path w="786727" h="790018">
                <a:moveTo>
                  <a:pt x="0" y="0"/>
                </a:moveTo>
                <a:lnTo>
                  <a:pt x="786727" y="0"/>
                </a:lnTo>
                <a:lnTo>
                  <a:pt x="786727" y="790018"/>
                </a:lnTo>
                <a:lnTo>
                  <a:pt x="0" y="790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nchor="ctr"/>
          <a:lstStyle/>
          <a:p>
            <a:pPr algn="ctr"/>
            <a:r>
              <a:rPr lang="en-US" sz="2400" b="1" dirty="0">
                <a:solidFill>
                  <a:schemeClr val="bg1"/>
                </a:solidFill>
              </a:rPr>
              <a:t>6</a:t>
            </a:r>
            <a:endParaRPr lang="en-US" b="1" dirty="0">
              <a:solidFill>
                <a:schemeClr val="bg1"/>
              </a:solidFill>
            </a:endParaRPr>
          </a:p>
        </p:txBody>
      </p:sp>
      <p:pic>
        <p:nvPicPr>
          <p:cNvPr id="14" name="Picture 13" descr="A screenshot of a computer&#10;&#10;Description automatically generated">
            <a:extLst>
              <a:ext uri="{FF2B5EF4-FFF2-40B4-BE49-F238E27FC236}">
                <a16:creationId xmlns:a16="http://schemas.microsoft.com/office/drawing/2014/main" id="{3F293D9F-EC04-FE35-4B08-FE2561FA8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0" y="2019300"/>
            <a:ext cx="16840200" cy="6477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14">
            <a:extLst>
              <a:ext uri="{FF2B5EF4-FFF2-40B4-BE49-F238E27FC236}">
                <a16:creationId xmlns:a16="http://schemas.microsoft.com/office/drawing/2014/main" id="{D180FFA4-2575-5622-BA4F-F5EFC035145B}"/>
              </a:ext>
            </a:extLst>
          </p:cNvPr>
          <p:cNvSpPr/>
          <p:nvPr/>
        </p:nvSpPr>
        <p:spPr>
          <a:xfrm>
            <a:off x="9448800" y="3838409"/>
            <a:ext cx="2608510" cy="2802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DD00129-68BE-21FC-F6AA-788289BBC5FC}"/>
              </a:ext>
            </a:extLst>
          </p:cNvPr>
          <p:cNvSpPr/>
          <p:nvPr/>
        </p:nvSpPr>
        <p:spPr>
          <a:xfrm>
            <a:off x="2400300" y="5212361"/>
            <a:ext cx="8039100" cy="2864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FCAE93-7FDA-6361-993C-C10E900B1E3E}"/>
              </a:ext>
            </a:extLst>
          </p:cNvPr>
          <p:cNvSpPr/>
          <p:nvPr/>
        </p:nvSpPr>
        <p:spPr>
          <a:xfrm>
            <a:off x="3886200" y="4821617"/>
            <a:ext cx="6553200" cy="3907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9DE3399-6099-8836-B7DB-FAE8C7F632A5}"/>
              </a:ext>
            </a:extLst>
          </p:cNvPr>
          <p:cNvSpPr txBox="1"/>
          <p:nvPr/>
        </p:nvSpPr>
        <p:spPr>
          <a:xfrm>
            <a:off x="4114799" y="281823"/>
            <a:ext cx="9609803" cy="830997"/>
          </a:xfrm>
          <a:prstGeom prst="rect">
            <a:avLst/>
          </a:prstGeom>
          <a:noFill/>
        </p:spPr>
        <p:txBody>
          <a:bodyPr wrap="square" rtlCol="0">
            <a:spAutoFit/>
          </a:bodyPr>
          <a:lstStyle/>
          <a:p>
            <a:pPr algn="ctr"/>
            <a:r>
              <a:rPr lang="en-US" sz="4800" b="1" spc="-252" dirty="0">
                <a:solidFill>
                  <a:srgbClr val="00D9FF"/>
                </a:solidFill>
                <a:latin typeface="+mj-lt"/>
              </a:rPr>
              <a:t>VAT Registration Number</a:t>
            </a:r>
          </a:p>
        </p:txBody>
      </p:sp>
      <p:pic>
        <p:nvPicPr>
          <p:cNvPr id="4" name="Picture 3" descr="A logo of a globe and a graduation cap&#10;&#10;Description automatically generated">
            <a:extLst>
              <a:ext uri="{FF2B5EF4-FFF2-40B4-BE49-F238E27FC236}">
                <a16:creationId xmlns:a16="http://schemas.microsoft.com/office/drawing/2014/main" id="{26559BBD-AC9F-C7FE-BDD5-805F79427445}"/>
              </a:ext>
            </a:extLst>
          </p:cNvPr>
          <p:cNvPicPr>
            <a:picLocks noChangeAspect="1"/>
          </p:cNvPicPr>
          <p:nvPr/>
        </p:nvPicPr>
        <p:blipFill>
          <a:blip r:embed="rId8" cstate="print">
            <a:alphaModFix/>
            <a:extLst>
              <a:ext uri="{BEBA8EAE-BF5A-486C-A8C5-ECC9F3942E4B}">
                <a14:imgProps xmlns:a14="http://schemas.microsoft.com/office/drawing/2010/main">
                  <a14:imgLayer r:embed="rId9">
                    <a14:imgEffect>
                      <a14:backgroundRemoval t="2381" b="99286" l="1613" r="98871">
                        <a14:foregroundMark x1="50806" y1="3095" x2="50806" y2="3095"/>
                        <a14:foregroundMark x1="49194" y1="11905" x2="49194" y2="11905"/>
                        <a14:foregroundMark x1="52581" y1="20476" x2="52581" y2="20476"/>
                        <a14:foregroundMark x1="46129" y1="20476" x2="46129" y2="20476"/>
                        <a14:foregroundMark x1="43710" y1="49286" x2="43710" y2="49286"/>
                        <a14:foregroundMark x1="43710" y1="49286" x2="43710" y2="49286"/>
                        <a14:foregroundMark x1="39355" y1="25000" x2="39355" y2="25000"/>
                        <a14:foregroundMark x1="46452" y1="27857" x2="46452" y2="27857"/>
                        <a14:foregroundMark x1="55806" y1="29286" x2="55806" y2="29286"/>
                        <a14:foregroundMark x1="62903" y1="28333" x2="62903" y2="28333"/>
                        <a14:foregroundMark x1="61935" y1="38571" x2="61935" y2="38571"/>
                        <a14:foregroundMark x1="54355" y1="35714" x2="54355" y2="35714"/>
                        <a14:foregroundMark x1="47258" y1="36190" x2="47258" y2="36190"/>
                        <a14:foregroundMark x1="65806" y1="14762" x2="65806" y2="14762"/>
                        <a14:foregroundMark x1="60000" y1="71667" x2="60000" y2="71667"/>
                        <a14:foregroundMark x1="60000" y1="71667" x2="60000" y2="71667"/>
                        <a14:foregroundMark x1="59677" y1="71667" x2="59677" y2="71667"/>
                        <a14:foregroundMark x1="59677" y1="71667" x2="59677" y2="71667"/>
                        <a14:foregroundMark x1="77742" y1="71190" x2="77742" y2="71190"/>
                        <a14:foregroundMark x1="77742" y1="71190" x2="77742" y2="71190"/>
                        <a14:foregroundMark x1="59516" y1="78333" x2="58226" y2="78571"/>
                        <a14:foregroundMark x1="9032" y1="73333" x2="9032" y2="73333"/>
                        <a14:foregroundMark x1="9032" y1="73333" x2="9032" y2="73333"/>
                        <a14:foregroundMark x1="9032" y1="73333" x2="9032" y2="73333"/>
                        <a14:foregroundMark x1="9032" y1="73333" x2="9032" y2="73333"/>
                        <a14:foregroundMark x1="9032" y1="73333" x2="9032" y2="73333"/>
                        <a14:foregroundMark x1="39839" y1="38571" x2="39839" y2="38571"/>
                        <a14:foregroundMark x1="42258" y1="20714" x2="42258" y2="20714"/>
                        <a14:foregroundMark x1="58226" y1="20476" x2="58226" y2="20476"/>
                        <a14:foregroundMark x1="51613" y1="45000" x2="51613" y2="45000"/>
                        <a14:foregroundMark x1="48065" y1="44524" x2="48065" y2="44524"/>
                        <a14:foregroundMark x1="45484" y1="48095" x2="45484" y2="48095"/>
                        <a14:foregroundMark x1="54516" y1="47619" x2="54516" y2="47619"/>
                        <a14:foregroundMark x1="69516" y1="55000" x2="69516" y2="55000"/>
                        <a14:foregroundMark x1="69516" y1="55000" x2="68871" y2="55952"/>
                        <a14:foregroundMark x1="60000" y1="8571" x2="60000" y2="8571"/>
                        <a14:foregroundMark x1="92581" y1="70476" x2="92581" y2="70476"/>
                        <a14:foregroundMark x1="92581" y1="71429" x2="92581" y2="71429"/>
                        <a14:foregroundMark x1="17903" y1="66667" x2="17903" y2="66667"/>
                        <a14:foregroundMark x1="17903" y1="66667" x2="17903" y2="66667"/>
                        <a14:foregroundMark x1="17903" y1="66667" x2="17903" y2="66667"/>
                        <a14:foregroundMark x1="4194" y1="70000" x2="4194" y2="70000"/>
                        <a14:foregroundMark x1="4194" y1="70000" x2="4194" y2="70000"/>
                        <a14:foregroundMark x1="4194" y1="70000" x2="4194" y2="70000"/>
                        <a14:foregroundMark x1="4194" y1="70000" x2="4194" y2="70000"/>
                        <a14:foregroundMark x1="1613" y1="72143" x2="1613" y2="72143"/>
                        <a14:foregroundMark x1="1613" y1="72143" x2="1613" y2="72143"/>
                        <a14:foregroundMark x1="1613" y1="72143" x2="1613" y2="72143"/>
                        <a14:foregroundMark x1="20000" y1="73095" x2="20000" y2="73095"/>
                        <a14:foregroundMark x1="48871" y1="5000" x2="47742" y2="5000"/>
                        <a14:foregroundMark x1="48065" y1="20238" x2="48065" y2="20238"/>
                        <a14:foregroundMark x1="54677" y1="27381" x2="54355" y2="27857"/>
                        <a14:foregroundMark x1="98387" y1="92143" x2="98387" y2="92143"/>
                        <a14:foregroundMark x1="73065" y1="93810" x2="73065" y2="93810"/>
                        <a14:foregroundMark x1="86290" y1="90952" x2="86290" y2="90952"/>
                        <a14:foregroundMark x1="94194" y1="94286" x2="94194" y2="94286"/>
                        <a14:foregroundMark x1="81613" y1="92381" x2="81613" y2="92381"/>
                        <a14:foregroundMark x1="44194" y1="93571" x2="44194" y2="93571"/>
                        <a14:foregroundMark x1="39839" y1="94048" x2="39839" y2="94048"/>
                        <a14:foregroundMark x1="30484" y1="94524" x2="30484" y2="94524"/>
                        <a14:foregroundMark x1="29839" y1="88333" x2="29839" y2="88333"/>
                        <a14:foregroundMark x1="27742" y1="88333" x2="27742" y2="88333"/>
                        <a14:foregroundMark x1="5806" y1="88571" x2="5806" y2="88571"/>
                        <a14:foregroundMark x1="3710" y1="88571" x2="3710" y2="88571"/>
                        <a14:foregroundMark x1="12903" y1="99286" x2="12903" y2="99286"/>
                        <a14:foregroundMark x1="10806" y1="99286" x2="10806" y2="99286"/>
                        <a14:foregroundMark x1="40645" y1="70000" x2="40645" y2="70000"/>
                        <a14:foregroundMark x1="34032" y1="79762" x2="34032" y2="79762"/>
                        <a14:foregroundMark x1="16129" y1="79048" x2="16129" y2="79048"/>
                        <a14:foregroundMark x1="72258" y1="78810" x2="72258" y2="78810"/>
                        <a14:foregroundMark x1="98871" y1="73333" x2="98871" y2="73333"/>
                        <a14:foregroundMark x1="88710" y1="78810" x2="88710" y2="78810"/>
                        <a14:foregroundMark x1="4516" y1="95238" x2="4516" y2="95238"/>
                        <a14:foregroundMark x1="60806" y1="94048" x2="60806" y2="94048"/>
                        <a14:foregroundMark x1="81613" y1="92619" x2="81613" y2="92619"/>
                        <a14:foregroundMark x1="81935" y1="92857" x2="81935" y2="92857"/>
                        <a14:foregroundMark x1="81452" y1="92857" x2="81452" y2="92857"/>
                        <a14:foregroundMark x1="81452" y1="92857" x2="81452" y2="92857"/>
                        <a14:backgroundMark x1="18548" y1="94048" x2="18548" y2="94048"/>
                        <a14:backgroundMark x1="19355" y1="94048" x2="19355" y2="94048"/>
                        <a14:backgroundMark x1="19355" y1="93810" x2="19355" y2="93810"/>
                        <a14:backgroundMark x1="19355" y1="93810" x2="19355" y2="93810"/>
                        <a14:backgroundMark x1="5645" y1="91905" x2="5645" y2="91905"/>
                        <a14:backgroundMark x1="4839" y1="93333" x2="4839" y2="93333"/>
                        <a14:backgroundMark x1="5161" y1="95238" x2="5161" y2="95238"/>
                        <a14:backgroundMark x1="4516" y1="95238" x2="4516" y2="95238"/>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5161" y1="94286" x2="5161" y2="94286"/>
                        <a14:backgroundMark x1="4839" y1="94286" x2="4839" y2="94286"/>
                        <a14:backgroundMark x1="4839" y1="94286" x2="4839" y2="94286"/>
                        <a14:backgroundMark x1="4839" y1="94286" x2="4839" y2="94286"/>
                        <a14:backgroundMark x1="60645" y1="93810" x2="60645" y2="93810"/>
                        <a14:backgroundMark x1="60806" y1="93810" x2="60806" y2="93810"/>
                        <a14:backgroundMark x1="60806" y1="94048" x2="60806" y2="94048"/>
                        <a14:backgroundMark x1="61129" y1="94048" x2="61452" y2="93810"/>
                        <a14:backgroundMark x1="81613" y1="92619" x2="81613" y2="92619"/>
                        <a14:backgroundMark x1="81613" y1="92619" x2="81613" y2="92619"/>
                        <a14:backgroundMark x1="81452" y1="92857" x2="81452" y2="92857"/>
                        <a14:backgroundMark x1="91613" y1="93571" x2="91613" y2="93571"/>
                        <a14:backgroundMark x1="91935" y1="93571" x2="91935" y2="93571"/>
                        <a14:backgroundMark x1="29194" y1="93810" x2="28065" y2="93571"/>
                        <a14:backgroundMark x1="28065" y1="93571" x2="28065" y2="93571"/>
                        <a14:backgroundMark x1="28065" y1="93571" x2="28065" y2="93571"/>
                        <a14:backgroundMark x1="19677" y1="93810" x2="19677" y2="93810"/>
                        <a14:backgroundMark x1="19677" y1="93810" x2="19677" y2="93810"/>
                        <a14:backgroundMark x1="19677" y1="93810" x2="19677" y2="93810"/>
                        <a14:backgroundMark x1="20806" y1="93810" x2="19677" y2="94762"/>
                        <a14:backgroundMark x1="19677" y1="94762" x2="19677" y2="94762"/>
                        <a14:backgroundMark x1="19677" y1="94762" x2="19677" y2="94762"/>
                        <a14:backgroundMark x1="5161" y1="94286" x2="5645" y2="94048"/>
                        <a14:backgroundMark x1="5161" y1="94048" x2="4677" y2="94048"/>
                      </a14:backgroundRemoval>
                    </a14:imgEffect>
                  </a14:imgLayer>
                </a14:imgProps>
              </a:ext>
              <a:ext uri="{28A0092B-C50C-407E-A947-70E740481C1C}">
                <a14:useLocalDpi xmlns:a14="http://schemas.microsoft.com/office/drawing/2010/main" val="0"/>
              </a:ext>
            </a:extLst>
          </a:blip>
          <a:stretch>
            <a:fillRect/>
          </a:stretch>
        </p:blipFill>
        <p:spPr>
          <a:xfrm>
            <a:off x="16539337" y="111785"/>
            <a:ext cx="1600201" cy="14884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1088</TotalTime>
  <Words>424</Words>
  <Application>Microsoft Office PowerPoint</Application>
  <PresentationFormat>Custom</PresentationFormat>
  <Paragraphs>66</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inherit</vt:lpstr>
      <vt:lpstr>Oracle Sans</vt:lpstr>
      <vt:lpstr>-apple-system</vt:lpstr>
      <vt:lpstr>Cheddar</vt:lpstr>
      <vt:lpstr>Arial</vt:lpstr>
      <vt:lpstr>Calibri</vt:lpstr>
      <vt:lpstr>Aptos</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Technology Presentation</dc:title>
  <dc:creator>Ibrahim Aboukhalil</dc:creator>
  <cp:lastModifiedBy>Ibrahim elsaeed Abou khalil</cp:lastModifiedBy>
  <cp:revision>8</cp:revision>
  <dcterms:created xsi:type="dcterms:W3CDTF">2006-08-16T00:00:00Z</dcterms:created>
  <dcterms:modified xsi:type="dcterms:W3CDTF">2024-11-29T18:04:54Z</dcterms:modified>
  <dc:identifier>DAGW3S8IMPg</dc:identifier>
</cp:coreProperties>
</file>